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Roboto Medium"/>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CA91AC-095E-41B2-8B0F-EFDD0CB7DEC5}">
  <a:tblStyle styleId="{2BCA91AC-095E-41B2-8B0F-EFDD0CB7DE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RobotoMedium-bold.fntdata"/><Relationship Id="rId10" Type="http://schemas.openxmlformats.org/officeDocument/2006/relationships/slide" Target="slides/slide4.xml"/><Relationship Id="rId32" Type="http://schemas.openxmlformats.org/officeDocument/2006/relationships/font" Target="fonts/RobotoMedium-regular.fntdata"/><Relationship Id="rId13" Type="http://schemas.openxmlformats.org/officeDocument/2006/relationships/slide" Target="slides/slide7.xml"/><Relationship Id="rId35" Type="http://schemas.openxmlformats.org/officeDocument/2006/relationships/font" Target="fonts/RobotoMedium-boldItalic.fntdata"/><Relationship Id="rId12" Type="http://schemas.openxmlformats.org/officeDocument/2006/relationships/slide" Target="slides/slide6.xml"/><Relationship Id="rId34" Type="http://schemas.openxmlformats.org/officeDocument/2006/relationships/font" Target="fonts/RobotoMedium-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c47e5637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c47e5637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Aaliyah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c47e56370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c47e56370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Aaliyah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c47e56370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c47e56370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Aaliyah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c50e329a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c50e329a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Anuhya</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c50e329a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c50e329a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Anuhya</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c50e329a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c50e329a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Anuhya</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c50e329a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c50e329a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Yiying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c50e329a3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c50e329a3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Yiying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c50e329a3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c50e329a3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c50e329a3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3c50e329a3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c47e56370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c47e56370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c47e56370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c47e56370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c47e56370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c47e56370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3c47e56370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3c47e56370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Jonas</a:t>
            </a:r>
            <a:br>
              <a:rPr lang="en"/>
            </a:br>
            <a:r>
              <a:rPr lang="en"/>
              <a:t>These pit parameters are used within DMRT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c47e56370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c47e56370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Jonas</a:t>
            </a:r>
            <a:br>
              <a:rPr lang="en"/>
            </a:br>
            <a:r>
              <a:rPr lang="en"/>
              <a:t>How much do the parameters influence the model output? When having clear estimations of model parameters you can, in theory, try an inverse modeling where you start from a backscatter value and extract snow height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c47e5637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3c47e5637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Jonas</a:t>
            </a:r>
            <a:br>
              <a:rPr lang="en"/>
            </a:br>
            <a:r>
              <a:rPr lang="en"/>
              <a:t>A lot of DMRT models that try to describe the snow microstructure in a different way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c47e56370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c47e56370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c47e5637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c47e5637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Anuhya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c47e5637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c47e5637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Anuhya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c47e56370_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c47e56370_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hyp3-docs.asf.alaska.edu/guides/introduction_to_sar/"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8.jpg"/><Relationship Id="rId5" Type="http://schemas.openxmlformats.org/officeDocument/2006/relationships/image" Target="../media/image14.jpg"/><Relationship Id="rId6" Type="http://schemas.openxmlformats.org/officeDocument/2006/relationships/image" Target="../media/image19.jp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23.jpg"/><Relationship Id="rId5" Type="http://schemas.openxmlformats.org/officeDocument/2006/relationships/image" Target="../media/image30.jpg"/><Relationship Id="rId6" Type="http://schemas.openxmlformats.org/officeDocument/2006/relationships/image" Target="../media/image27.png"/><Relationship Id="rId7"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github.com/snowex-hackweek/radar_predic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nowexsql.readthedocs.io/en/latest/gallery/raster_union_and_more_example.html" TargetMode="External"/><Relationship Id="rId4" Type="http://schemas.openxmlformats.org/officeDocument/2006/relationships/hyperlink" Target="https://snowex.hackweek.io/tutorials/uavsar/2_types_of_uavsar_image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hyperlink" Target="https://www.jpier.org/PIERB/pierb81/04.18042803.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s://ntrs.nasa.gov/api/citations/20150000366/downloads/20150000366.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Radar Scattering Prediction</a:t>
            </a:r>
            <a:endParaRPr/>
          </a:p>
        </p:txBody>
      </p:sp>
      <p:sp>
        <p:nvSpPr>
          <p:cNvPr id="68" name="Google Shape;68;p13"/>
          <p:cNvSpPr txBox="1"/>
          <p:nvPr>
            <p:ph idx="1" type="subTitle"/>
          </p:nvPr>
        </p:nvSpPr>
        <p:spPr>
          <a:xfrm>
            <a:off x="390525" y="2789125"/>
            <a:ext cx="8601300" cy="432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5500"/>
              <a:t>HP Marshall, </a:t>
            </a:r>
            <a:r>
              <a:rPr lang="en" sz="5500"/>
              <a:t>Jonas Jans, </a:t>
            </a:r>
            <a:r>
              <a:rPr lang="en" sz="5500"/>
              <a:t>Anuhya Bhagavatula, Shrusti Ghela, Yiying Gao, Samuel Marcus, Aaliyah Hänni</a:t>
            </a:r>
            <a:endParaRPr sz="5500"/>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nvSpPr>
        <p:spPr>
          <a:xfrm>
            <a:off x="4189525" y="4414150"/>
            <a:ext cx="42126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a:latin typeface="Roboto"/>
                <a:ea typeface="Roboto"/>
                <a:cs typeface="Roboto"/>
                <a:sym typeface="Roboto"/>
              </a:rPr>
              <a:t>Image Source: </a:t>
            </a:r>
            <a:r>
              <a:rPr lang="en" sz="700" u="sng">
                <a:solidFill>
                  <a:schemeClr val="hlink"/>
                </a:solidFill>
                <a:latin typeface="Roboto"/>
                <a:ea typeface="Roboto"/>
                <a:cs typeface="Roboto"/>
                <a:sym typeface="Roboto"/>
                <a:hlinkClick r:id="rId3"/>
              </a:rPr>
              <a:t>https://hyp3-docs.asf.alaska.edu/guides/introduction_to_sar/</a:t>
            </a:r>
            <a:r>
              <a:rPr lang="en" sz="700">
                <a:latin typeface="Roboto"/>
                <a:ea typeface="Roboto"/>
                <a:cs typeface="Roboto"/>
                <a:sym typeface="Roboto"/>
              </a:rPr>
              <a:t> </a:t>
            </a:r>
            <a:endParaRPr sz="700">
              <a:latin typeface="Roboto"/>
              <a:ea typeface="Roboto"/>
              <a:cs typeface="Roboto"/>
              <a:sym typeface="Roboto"/>
            </a:endParaRPr>
          </a:p>
        </p:txBody>
      </p:sp>
      <p:sp>
        <p:nvSpPr>
          <p:cNvPr id="140" name="Google Shape;140;p2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UAVSAR Polarizations + Preprocessing </a:t>
            </a:r>
            <a:endParaRPr/>
          </a:p>
        </p:txBody>
      </p:sp>
      <p:pic>
        <p:nvPicPr>
          <p:cNvPr id="141" name="Google Shape;141;p22"/>
          <p:cNvPicPr preferRelativeResize="0"/>
          <p:nvPr/>
        </p:nvPicPr>
        <p:blipFill rotWithShape="1">
          <a:blip r:embed="rId4">
            <a:alphaModFix/>
          </a:blip>
          <a:srcRect b="5490" l="1880" r="3610" t="0"/>
          <a:stretch/>
        </p:blipFill>
        <p:spPr>
          <a:xfrm>
            <a:off x="4487825" y="1098225"/>
            <a:ext cx="4351534" cy="3263650"/>
          </a:xfrm>
          <a:prstGeom prst="rect">
            <a:avLst/>
          </a:prstGeom>
          <a:noFill/>
          <a:ln>
            <a:noFill/>
          </a:ln>
        </p:spPr>
      </p:pic>
      <p:graphicFrame>
        <p:nvGraphicFramePr>
          <p:cNvPr id="142" name="Google Shape;142;p22"/>
          <p:cNvGraphicFramePr/>
          <p:nvPr/>
        </p:nvGraphicFramePr>
        <p:xfrm>
          <a:off x="286250" y="852683"/>
          <a:ext cx="3000000" cy="3000000"/>
        </p:xfrm>
        <a:graphic>
          <a:graphicData uri="http://schemas.openxmlformats.org/drawingml/2006/table">
            <a:tbl>
              <a:tblPr>
                <a:noFill/>
                <a:tableStyleId>{2BCA91AC-095E-41B2-8B0F-EFDD0CB7DEC5}</a:tableStyleId>
              </a:tblPr>
              <a:tblGrid>
                <a:gridCol w="792200"/>
                <a:gridCol w="1551925"/>
                <a:gridCol w="1720975"/>
              </a:tblGrid>
              <a:tr h="486700">
                <a:tc>
                  <a:txBody>
                    <a:bodyPr/>
                    <a:lstStyle/>
                    <a:p>
                      <a:pPr indent="0" lvl="0" marL="0" rtl="0" algn="l">
                        <a:spcBef>
                          <a:spcPts val="0"/>
                        </a:spcBef>
                        <a:spcAft>
                          <a:spcPts val="0"/>
                        </a:spcAft>
                        <a:buNone/>
                      </a:pPr>
                      <a:r>
                        <a:rPr lang="en" sz="1000"/>
                        <a:t>Code</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Transmit Signal Polarization</a:t>
                      </a:r>
                      <a:endParaRPr sz="1000"/>
                    </a:p>
                  </a:txBody>
                  <a:tcPr marT="91425" marB="91425" marR="91425" marL="91425">
                    <a:solidFill>
                      <a:srgbClr val="D9D9D9"/>
                    </a:solidFill>
                  </a:tcPr>
                </a:tc>
                <a:tc>
                  <a:txBody>
                    <a:bodyPr/>
                    <a:lstStyle/>
                    <a:p>
                      <a:pPr indent="0" lvl="0" marL="0" rtl="0" algn="l">
                        <a:spcBef>
                          <a:spcPts val="0"/>
                        </a:spcBef>
                        <a:spcAft>
                          <a:spcPts val="0"/>
                        </a:spcAft>
                        <a:buNone/>
                      </a:pPr>
                      <a:r>
                        <a:rPr lang="en" sz="1000"/>
                        <a:t>Return Signal Polarization </a:t>
                      </a:r>
                      <a:endParaRPr sz="1000"/>
                    </a:p>
                  </a:txBody>
                  <a:tcPr marT="91425" marB="91425" marR="91425" marL="91425">
                    <a:solidFill>
                      <a:srgbClr val="D9D9D9"/>
                    </a:solidFill>
                  </a:tcPr>
                </a:tc>
              </a:tr>
              <a:tr h="334600">
                <a:tc>
                  <a:txBody>
                    <a:bodyPr/>
                    <a:lstStyle/>
                    <a:p>
                      <a:pPr indent="0" lvl="0" marL="0" rtl="0" algn="l">
                        <a:spcBef>
                          <a:spcPts val="0"/>
                        </a:spcBef>
                        <a:spcAft>
                          <a:spcPts val="0"/>
                        </a:spcAft>
                        <a:buNone/>
                      </a:pPr>
                      <a:r>
                        <a:rPr lang="en" sz="1000"/>
                        <a:t>HH</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horizontal</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horizontal</a:t>
                      </a:r>
                      <a:endParaRPr sz="1000"/>
                    </a:p>
                  </a:txBody>
                  <a:tcPr marT="91425" marB="91425" marR="91425" marL="91425"/>
                </a:tc>
              </a:tr>
              <a:tr h="334600">
                <a:tc>
                  <a:txBody>
                    <a:bodyPr/>
                    <a:lstStyle/>
                    <a:p>
                      <a:pPr indent="0" lvl="0" marL="0" rtl="0" algn="l">
                        <a:spcBef>
                          <a:spcPts val="0"/>
                        </a:spcBef>
                        <a:spcAft>
                          <a:spcPts val="0"/>
                        </a:spcAft>
                        <a:buNone/>
                      </a:pPr>
                      <a:r>
                        <a:rPr lang="en" sz="1000"/>
                        <a:t>VV</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vertical </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vertical </a:t>
                      </a:r>
                      <a:endParaRPr sz="1000"/>
                    </a:p>
                  </a:txBody>
                  <a:tcPr marT="91425" marB="91425" marR="91425" marL="91425"/>
                </a:tc>
              </a:tr>
              <a:tr h="334600">
                <a:tc>
                  <a:txBody>
                    <a:bodyPr/>
                    <a:lstStyle/>
                    <a:p>
                      <a:pPr indent="0" lvl="0" marL="0" rtl="0" algn="l">
                        <a:spcBef>
                          <a:spcPts val="0"/>
                        </a:spcBef>
                        <a:spcAft>
                          <a:spcPts val="0"/>
                        </a:spcAft>
                        <a:buNone/>
                      </a:pPr>
                      <a:r>
                        <a:rPr lang="en" sz="1000"/>
                        <a:t>HV</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horizontal</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vertical </a:t>
                      </a:r>
                      <a:endParaRPr sz="1000"/>
                    </a:p>
                  </a:txBody>
                  <a:tcPr marT="91425" marB="91425" marR="91425" marL="91425"/>
                </a:tc>
              </a:tr>
              <a:tr h="334600">
                <a:tc>
                  <a:txBody>
                    <a:bodyPr/>
                    <a:lstStyle/>
                    <a:p>
                      <a:pPr indent="0" lvl="0" marL="0" rtl="0" algn="l">
                        <a:spcBef>
                          <a:spcPts val="0"/>
                        </a:spcBef>
                        <a:spcAft>
                          <a:spcPts val="0"/>
                        </a:spcAft>
                        <a:buNone/>
                      </a:pPr>
                      <a:r>
                        <a:rPr lang="en" sz="1000"/>
                        <a:t>VH</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vertical </a:t>
                      </a:r>
                      <a:endParaRPr sz="1000"/>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horizontal</a:t>
                      </a:r>
                      <a:endParaRPr sz="1000"/>
                    </a:p>
                  </a:txBody>
                  <a:tcPr marT="91425" marB="91425" marR="91425" marL="91425"/>
                </a:tc>
              </a:tr>
            </a:tbl>
          </a:graphicData>
        </a:graphic>
      </p:graphicFrame>
      <p:sp>
        <p:nvSpPr>
          <p:cNvPr id="143" name="Google Shape;143;p22"/>
          <p:cNvSpPr txBox="1"/>
          <p:nvPr/>
        </p:nvSpPr>
        <p:spPr>
          <a:xfrm>
            <a:off x="98250" y="2847350"/>
            <a:ext cx="4253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Roboto"/>
                <a:ea typeface="Roboto"/>
                <a:cs typeface="Roboto"/>
                <a:sym typeface="Roboto"/>
              </a:rPr>
              <a:t>Preprocessing Steps</a:t>
            </a:r>
            <a:endParaRPr i="1">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Gathered all Grand Mesa </a:t>
            </a:r>
            <a:r>
              <a:rPr lang="en">
                <a:latin typeface="Roboto"/>
                <a:ea typeface="Roboto"/>
                <a:cs typeface="Roboto"/>
                <a:sym typeface="Roboto"/>
              </a:rPr>
              <a:t>Feb</a:t>
            </a:r>
            <a:r>
              <a:rPr lang="en">
                <a:latin typeface="Roboto"/>
                <a:ea typeface="Roboto"/>
                <a:cs typeface="Roboto"/>
                <a:sym typeface="Roboto"/>
              </a:rPr>
              <a:t> 2</a:t>
            </a:r>
            <a:r>
              <a:rPr baseline="30000" lang="en">
                <a:latin typeface="Roboto"/>
                <a:ea typeface="Roboto"/>
                <a:cs typeface="Roboto"/>
                <a:sym typeface="Roboto"/>
              </a:rPr>
              <a:t>nd</a:t>
            </a:r>
            <a:r>
              <a:rPr lang="en">
                <a:latin typeface="Roboto"/>
                <a:ea typeface="Roboto"/>
                <a:cs typeface="Roboto"/>
                <a:sym typeface="Roboto"/>
              </a:rPr>
              <a:t> &amp; 12</a:t>
            </a:r>
            <a:r>
              <a:rPr baseline="30000" lang="en">
                <a:latin typeface="Roboto"/>
                <a:ea typeface="Roboto"/>
                <a:cs typeface="Roboto"/>
                <a:sym typeface="Roboto"/>
              </a:rPr>
              <a:t>th</a:t>
            </a:r>
            <a:r>
              <a:rPr lang="en">
                <a:latin typeface="Roboto"/>
                <a:ea typeface="Roboto"/>
                <a:cs typeface="Roboto"/>
                <a:sym typeface="Roboto"/>
              </a:rPr>
              <a:t>, 2022 UAVSAR Raster Images</a:t>
            </a:r>
            <a:br>
              <a:rPr lang="en">
                <a:latin typeface="Roboto"/>
                <a:ea typeface="Roboto"/>
                <a:cs typeface="Roboto"/>
                <a:sym typeface="Roboto"/>
              </a:rPr>
            </a:b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Averaged amplitude for 50m radius around each Grand Mesa snow pit</a:t>
            </a:r>
            <a:br>
              <a:rPr lang="en">
                <a:latin typeface="Roboto"/>
                <a:ea typeface="Roboto"/>
                <a:cs typeface="Roboto"/>
                <a:sym typeface="Roboto"/>
              </a:rPr>
            </a:b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Averaged amplitudes for both dates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UAVSAR Amplitudes &amp; Snow Pit Features</a:t>
            </a:r>
            <a:endParaRPr/>
          </a:p>
        </p:txBody>
      </p:sp>
      <p:pic>
        <p:nvPicPr>
          <p:cNvPr id="149" name="Google Shape;149;p23"/>
          <p:cNvPicPr preferRelativeResize="0"/>
          <p:nvPr/>
        </p:nvPicPr>
        <p:blipFill>
          <a:blip r:embed="rId3">
            <a:alphaModFix/>
          </a:blip>
          <a:stretch>
            <a:fillRect/>
          </a:stretch>
        </p:blipFill>
        <p:spPr>
          <a:xfrm>
            <a:off x="782488" y="758350"/>
            <a:ext cx="7579036" cy="421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UAVSAR Amplitudes &amp; GPR Measurements</a:t>
            </a:r>
            <a:endParaRPr/>
          </a:p>
        </p:txBody>
      </p:sp>
      <p:pic>
        <p:nvPicPr>
          <p:cNvPr id="155" name="Google Shape;155;p24"/>
          <p:cNvPicPr preferRelativeResize="0"/>
          <p:nvPr/>
        </p:nvPicPr>
        <p:blipFill>
          <a:blip r:embed="rId3">
            <a:alphaModFix/>
          </a:blip>
          <a:stretch>
            <a:fillRect/>
          </a:stretch>
        </p:blipFill>
        <p:spPr>
          <a:xfrm>
            <a:off x="1730663" y="758350"/>
            <a:ext cx="5561776" cy="4219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Regression Algorithms </a:t>
            </a:r>
            <a:endParaRPr/>
          </a:p>
        </p:txBody>
      </p:sp>
      <p:sp>
        <p:nvSpPr>
          <p:cNvPr id="161" name="Google Shape;161;p2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Multiple Linear Regression</a:t>
            </a:r>
            <a:endParaRPr/>
          </a:p>
          <a:p>
            <a:pPr indent="-342900" lvl="0" marL="457200" rtl="0" algn="l">
              <a:lnSpc>
                <a:spcPct val="200000"/>
              </a:lnSpc>
              <a:spcBef>
                <a:spcPts val="0"/>
              </a:spcBef>
              <a:spcAft>
                <a:spcPts val="0"/>
              </a:spcAft>
              <a:buSzPts val="1800"/>
              <a:buChar char="●"/>
            </a:pPr>
            <a:r>
              <a:rPr lang="en"/>
              <a:t>Decision Tree</a:t>
            </a:r>
            <a:endParaRPr/>
          </a:p>
          <a:p>
            <a:pPr indent="-342900" lvl="0" marL="457200" rtl="0" algn="l">
              <a:lnSpc>
                <a:spcPct val="200000"/>
              </a:lnSpc>
              <a:spcBef>
                <a:spcPts val="0"/>
              </a:spcBef>
              <a:spcAft>
                <a:spcPts val="0"/>
              </a:spcAft>
              <a:buSzPts val="1800"/>
              <a:buChar char="●"/>
            </a:pPr>
            <a:r>
              <a:rPr lang="en"/>
              <a:t>Random Forest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288525" y="828850"/>
            <a:ext cx="3938400" cy="3789625"/>
          </a:xfrm>
          <a:prstGeom prst="rect">
            <a:avLst/>
          </a:prstGeom>
          <a:noFill/>
          <a:ln>
            <a:noFill/>
          </a:ln>
        </p:spPr>
      </p:pic>
      <p:sp>
        <p:nvSpPr>
          <p:cNvPr id="167" name="Google Shape;167;p2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Multiple Linear Regression - Results</a:t>
            </a:r>
            <a:endParaRPr/>
          </a:p>
        </p:txBody>
      </p:sp>
      <p:pic>
        <p:nvPicPr>
          <p:cNvPr id="168" name="Google Shape;168;p26"/>
          <p:cNvPicPr preferRelativeResize="0"/>
          <p:nvPr/>
        </p:nvPicPr>
        <p:blipFill>
          <a:blip r:embed="rId4">
            <a:alphaModFix/>
          </a:blip>
          <a:stretch>
            <a:fillRect/>
          </a:stretch>
        </p:blipFill>
        <p:spPr>
          <a:xfrm>
            <a:off x="4329688" y="816963"/>
            <a:ext cx="2037688" cy="2037688"/>
          </a:xfrm>
          <a:prstGeom prst="rect">
            <a:avLst/>
          </a:prstGeom>
          <a:noFill/>
          <a:ln>
            <a:noFill/>
          </a:ln>
        </p:spPr>
      </p:pic>
      <p:pic>
        <p:nvPicPr>
          <p:cNvPr id="169" name="Google Shape;169;p26"/>
          <p:cNvPicPr preferRelativeResize="0"/>
          <p:nvPr/>
        </p:nvPicPr>
        <p:blipFill>
          <a:blip r:embed="rId5">
            <a:alphaModFix/>
          </a:blip>
          <a:stretch>
            <a:fillRect/>
          </a:stretch>
        </p:blipFill>
        <p:spPr>
          <a:xfrm>
            <a:off x="6681375" y="771450"/>
            <a:ext cx="1997250" cy="1997250"/>
          </a:xfrm>
          <a:prstGeom prst="rect">
            <a:avLst/>
          </a:prstGeom>
          <a:noFill/>
          <a:ln>
            <a:noFill/>
          </a:ln>
        </p:spPr>
      </p:pic>
      <p:pic>
        <p:nvPicPr>
          <p:cNvPr id="170" name="Google Shape;170;p26"/>
          <p:cNvPicPr preferRelativeResize="0"/>
          <p:nvPr/>
        </p:nvPicPr>
        <p:blipFill>
          <a:blip r:embed="rId6">
            <a:alphaModFix/>
          </a:blip>
          <a:stretch>
            <a:fillRect/>
          </a:stretch>
        </p:blipFill>
        <p:spPr>
          <a:xfrm>
            <a:off x="4379325" y="3007050"/>
            <a:ext cx="1984050" cy="1984050"/>
          </a:xfrm>
          <a:prstGeom prst="rect">
            <a:avLst/>
          </a:prstGeom>
          <a:noFill/>
          <a:ln>
            <a:noFill/>
          </a:ln>
        </p:spPr>
      </p:pic>
      <p:pic>
        <p:nvPicPr>
          <p:cNvPr id="171" name="Google Shape;171;p26"/>
          <p:cNvPicPr preferRelativeResize="0"/>
          <p:nvPr/>
        </p:nvPicPr>
        <p:blipFill>
          <a:blip r:embed="rId7">
            <a:alphaModFix/>
          </a:blip>
          <a:stretch>
            <a:fillRect/>
          </a:stretch>
        </p:blipFill>
        <p:spPr>
          <a:xfrm>
            <a:off x="6519775" y="2921100"/>
            <a:ext cx="2070000" cy="207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7"/>
          <p:cNvPicPr preferRelativeResize="0"/>
          <p:nvPr/>
        </p:nvPicPr>
        <p:blipFill>
          <a:blip r:embed="rId3">
            <a:alphaModFix/>
          </a:blip>
          <a:stretch>
            <a:fillRect/>
          </a:stretch>
        </p:blipFill>
        <p:spPr>
          <a:xfrm>
            <a:off x="430900" y="740775"/>
            <a:ext cx="3834325" cy="3834325"/>
          </a:xfrm>
          <a:prstGeom prst="rect">
            <a:avLst/>
          </a:prstGeom>
          <a:noFill/>
          <a:ln>
            <a:noFill/>
          </a:ln>
        </p:spPr>
      </p:pic>
      <p:sp>
        <p:nvSpPr>
          <p:cNvPr id="177" name="Google Shape;177;p2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Decision Tree - Results</a:t>
            </a:r>
            <a:endParaRPr/>
          </a:p>
        </p:txBody>
      </p:sp>
      <p:pic>
        <p:nvPicPr>
          <p:cNvPr id="178" name="Google Shape;178;p27"/>
          <p:cNvPicPr preferRelativeResize="0"/>
          <p:nvPr/>
        </p:nvPicPr>
        <p:blipFill>
          <a:blip r:embed="rId4">
            <a:alphaModFix/>
          </a:blip>
          <a:stretch>
            <a:fillRect/>
          </a:stretch>
        </p:blipFill>
        <p:spPr>
          <a:xfrm>
            <a:off x="4227125" y="735300"/>
            <a:ext cx="2106650" cy="2106650"/>
          </a:xfrm>
          <a:prstGeom prst="rect">
            <a:avLst/>
          </a:prstGeom>
          <a:noFill/>
          <a:ln>
            <a:noFill/>
          </a:ln>
        </p:spPr>
      </p:pic>
      <p:pic>
        <p:nvPicPr>
          <p:cNvPr id="179" name="Google Shape;179;p27"/>
          <p:cNvPicPr preferRelativeResize="0"/>
          <p:nvPr/>
        </p:nvPicPr>
        <p:blipFill>
          <a:blip r:embed="rId5">
            <a:alphaModFix/>
          </a:blip>
          <a:stretch>
            <a:fillRect/>
          </a:stretch>
        </p:blipFill>
        <p:spPr>
          <a:xfrm>
            <a:off x="6464450" y="771450"/>
            <a:ext cx="2106650" cy="2106650"/>
          </a:xfrm>
          <a:prstGeom prst="rect">
            <a:avLst/>
          </a:prstGeom>
          <a:noFill/>
          <a:ln>
            <a:noFill/>
          </a:ln>
        </p:spPr>
      </p:pic>
      <p:pic>
        <p:nvPicPr>
          <p:cNvPr id="180" name="Google Shape;180;p27"/>
          <p:cNvPicPr preferRelativeResize="0"/>
          <p:nvPr/>
        </p:nvPicPr>
        <p:blipFill>
          <a:blip r:embed="rId6">
            <a:alphaModFix/>
          </a:blip>
          <a:stretch>
            <a:fillRect/>
          </a:stretch>
        </p:blipFill>
        <p:spPr>
          <a:xfrm>
            <a:off x="4265225" y="2839125"/>
            <a:ext cx="2063776" cy="2063776"/>
          </a:xfrm>
          <a:prstGeom prst="rect">
            <a:avLst/>
          </a:prstGeom>
          <a:noFill/>
          <a:ln>
            <a:noFill/>
          </a:ln>
        </p:spPr>
      </p:pic>
      <p:pic>
        <p:nvPicPr>
          <p:cNvPr id="181" name="Google Shape;181;p27"/>
          <p:cNvPicPr preferRelativeResize="0"/>
          <p:nvPr/>
        </p:nvPicPr>
        <p:blipFill>
          <a:blip r:embed="rId7">
            <a:alphaModFix/>
          </a:blip>
          <a:stretch>
            <a:fillRect/>
          </a:stretch>
        </p:blipFill>
        <p:spPr>
          <a:xfrm>
            <a:off x="6405201" y="2827100"/>
            <a:ext cx="2164000" cy="216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Random Forest - Results: Proficiency</a:t>
            </a:r>
            <a:endParaRPr/>
          </a:p>
        </p:txBody>
      </p:sp>
      <p:pic>
        <p:nvPicPr>
          <p:cNvPr id="187" name="Google Shape;187;p28"/>
          <p:cNvPicPr preferRelativeResize="0"/>
          <p:nvPr/>
        </p:nvPicPr>
        <p:blipFill>
          <a:blip r:embed="rId3">
            <a:alphaModFix/>
          </a:blip>
          <a:stretch>
            <a:fillRect/>
          </a:stretch>
        </p:blipFill>
        <p:spPr>
          <a:xfrm>
            <a:off x="1239538" y="840300"/>
            <a:ext cx="3037475" cy="1991325"/>
          </a:xfrm>
          <a:prstGeom prst="rect">
            <a:avLst/>
          </a:prstGeom>
          <a:noFill/>
          <a:ln>
            <a:noFill/>
          </a:ln>
        </p:spPr>
      </p:pic>
      <p:pic>
        <p:nvPicPr>
          <p:cNvPr id="188" name="Google Shape;188;p28"/>
          <p:cNvPicPr preferRelativeResize="0"/>
          <p:nvPr/>
        </p:nvPicPr>
        <p:blipFill>
          <a:blip r:embed="rId4">
            <a:alphaModFix/>
          </a:blip>
          <a:stretch>
            <a:fillRect/>
          </a:stretch>
        </p:blipFill>
        <p:spPr>
          <a:xfrm>
            <a:off x="4767750" y="840062"/>
            <a:ext cx="3037475" cy="1991791"/>
          </a:xfrm>
          <a:prstGeom prst="rect">
            <a:avLst/>
          </a:prstGeom>
          <a:noFill/>
          <a:ln>
            <a:noFill/>
          </a:ln>
        </p:spPr>
      </p:pic>
      <p:pic>
        <p:nvPicPr>
          <p:cNvPr id="189" name="Google Shape;189;p28"/>
          <p:cNvPicPr preferRelativeResize="0"/>
          <p:nvPr/>
        </p:nvPicPr>
        <p:blipFill>
          <a:blip r:embed="rId5">
            <a:alphaModFix/>
          </a:blip>
          <a:stretch>
            <a:fillRect/>
          </a:stretch>
        </p:blipFill>
        <p:spPr>
          <a:xfrm>
            <a:off x="1232563" y="2969325"/>
            <a:ext cx="3035808" cy="1993392"/>
          </a:xfrm>
          <a:prstGeom prst="rect">
            <a:avLst/>
          </a:prstGeom>
          <a:noFill/>
          <a:ln>
            <a:noFill/>
          </a:ln>
        </p:spPr>
      </p:pic>
      <p:pic>
        <p:nvPicPr>
          <p:cNvPr id="190" name="Google Shape;190;p28"/>
          <p:cNvPicPr preferRelativeResize="0"/>
          <p:nvPr/>
        </p:nvPicPr>
        <p:blipFill>
          <a:blip r:embed="rId6">
            <a:alphaModFix/>
          </a:blip>
          <a:stretch>
            <a:fillRect/>
          </a:stretch>
        </p:blipFill>
        <p:spPr>
          <a:xfrm>
            <a:off x="4768575" y="2969325"/>
            <a:ext cx="3035808" cy="19933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Random Forest - Results: Variable importance</a:t>
            </a:r>
            <a:endParaRPr/>
          </a:p>
        </p:txBody>
      </p:sp>
      <p:pic>
        <p:nvPicPr>
          <p:cNvPr id="196" name="Google Shape;196;p29"/>
          <p:cNvPicPr preferRelativeResize="0"/>
          <p:nvPr/>
        </p:nvPicPr>
        <p:blipFill>
          <a:blip r:embed="rId3">
            <a:alphaModFix/>
          </a:blip>
          <a:stretch>
            <a:fillRect/>
          </a:stretch>
        </p:blipFill>
        <p:spPr>
          <a:xfrm>
            <a:off x="1708750" y="725400"/>
            <a:ext cx="2743201" cy="2103120"/>
          </a:xfrm>
          <a:prstGeom prst="rect">
            <a:avLst/>
          </a:prstGeom>
          <a:noFill/>
          <a:ln>
            <a:noFill/>
          </a:ln>
        </p:spPr>
      </p:pic>
      <p:pic>
        <p:nvPicPr>
          <p:cNvPr id="197" name="Google Shape;197;p29"/>
          <p:cNvPicPr preferRelativeResize="0"/>
          <p:nvPr/>
        </p:nvPicPr>
        <p:blipFill>
          <a:blip r:embed="rId4">
            <a:alphaModFix/>
          </a:blip>
          <a:stretch>
            <a:fillRect/>
          </a:stretch>
        </p:blipFill>
        <p:spPr>
          <a:xfrm>
            <a:off x="4732075" y="725400"/>
            <a:ext cx="2743199" cy="2103120"/>
          </a:xfrm>
          <a:prstGeom prst="rect">
            <a:avLst/>
          </a:prstGeom>
          <a:noFill/>
          <a:ln>
            <a:noFill/>
          </a:ln>
        </p:spPr>
      </p:pic>
      <p:pic>
        <p:nvPicPr>
          <p:cNvPr id="198" name="Google Shape;198;p29"/>
          <p:cNvPicPr preferRelativeResize="0"/>
          <p:nvPr/>
        </p:nvPicPr>
        <p:blipFill>
          <a:blip r:embed="rId5">
            <a:alphaModFix/>
          </a:blip>
          <a:stretch>
            <a:fillRect/>
          </a:stretch>
        </p:blipFill>
        <p:spPr>
          <a:xfrm>
            <a:off x="1708751" y="2934875"/>
            <a:ext cx="2743201" cy="2103120"/>
          </a:xfrm>
          <a:prstGeom prst="rect">
            <a:avLst/>
          </a:prstGeom>
          <a:noFill/>
          <a:ln>
            <a:noFill/>
          </a:ln>
        </p:spPr>
      </p:pic>
      <p:pic>
        <p:nvPicPr>
          <p:cNvPr id="199" name="Google Shape;199;p29"/>
          <p:cNvPicPr preferRelativeResize="0"/>
          <p:nvPr/>
        </p:nvPicPr>
        <p:blipFill>
          <a:blip r:embed="rId6">
            <a:alphaModFix/>
          </a:blip>
          <a:stretch>
            <a:fillRect/>
          </a:stretch>
        </p:blipFill>
        <p:spPr>
          <a:xfrm>
            <a:off x="4732076" y="2934877"/>
            <a:ext cx="2743201" cy="21031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Results &amp; Findings</a:t>
            </a:r>
            <a:endParaRPr/>
          </a:p>
        </p:txBody>
      </p:sp>
      <p:sp>
        <p:nvSpPr>
          <p:cNvPr id="205" name="Google Shape;205;p30"/>
          <p:cNvSpPr txBox="1"/>
          <p:nvPr/>
        </p:nvSpPr>
        <p:spPr>
          <a:xfrm>
            <a:off x="281575" y="844300"/>
            <a:ext cx="8643300" cy="4176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Font typeface="Roboto"/>
              <a:buChar char="●"/>
            </a:pPr>
            <a:r>
              <a:rPr lang="en" sz="1900">
                <a:latin typeface="Roboto"/>
                <a:ea typeface="Roboto"/>
                <a:cs typeface="Roboto"/>
                <a:sym typeface="Roboto"/>
              </a:rPr>
              <a:t>Overall best model fit was </a:t>
            </a:r>
            <a:r>
              <a:rPr b="1" lang="en" sz="1900">
                <a:latin typeface="Roboto"/>
                <a:ea typeface="Roboto"/>
                <a:cs typeface="Roboto"/>
                <a:sym typeface="Roboto"/>
              </a:rPr>
              <a:t>multiple linear regression</a:t>
            </a:r>
            <a:br>
              <a:rPr lang="en" sz="1900">
                <a:latin typeface="Roboto"/>
                <a:ea typeface="Roboto"/>
                <a:cs typeface="Roboto"/>
                <a:sym typeface="Roboto"/>
              </a:rPr>
            </a:br>
            <a:endParaRPr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lang="en" sz="1900">
                <a:latin typeface="Roboto"/>
                <a:ea typeface="Roboto"/>
                <a:cs typeface="Roboto"/>
                <a:sym typeface="Roboto"/>
              </a:rPr>
              <a:t>Temperature &amp; Density were </a:t>
            </a:r>
            <a:r>
              <a:rPr b="1" lang="en" sz="1900">
                <a:latin typeface="Roboto"/>
                <a:ea typeface="Roboto"/>
                <a:cs typeface="Roboto"/>
                <a:sym typeface="Roboto"/>
              </a:rPr>
              <a:t>consistently </a:t>
            </a:r>
            <a:r>
              <a:rPr lang="en" sz="1900">
                <a:latin typeface="Roboto"/>
                <a:ea typeface="Roboto"/>
                <a:cs typeface="Roboto"/>
                <a:sym typeface="Roboto"/>
              </a:rPr>
              <a:t>identified as important features for predicting backscatter</a:t>
            </a:r>
            <a:br>
              <a:rPr lang="en" sz="1900">
                <a:latin typeface="Roboto"/>
                <a:ea typeface="Roboto"/>
                <a:cs typeface="Roboto"/>
                <a:sym typeface="Roboto"/>
              </a:rPr>
            </a:br>
            <a:endParaRPr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lang="en" sz="1900">
                <a:latin typeface="Roboto"/>
                <a:ea typeface="Roboto"/>
                <a:cs typeface="Roboto"/>
                <a:sym typeface="Roboto"/>
              </a:rPr>
              <a:t>Height &amp; Grain size were </a:t>
            </a:r>
            <a:r>
              <a:rPr b="1" lang="en" sz="1900">
                <a:latin typeface="Roboto"/>
                <a:ea typeface="Roboto"/>
                <a:cs typeface="Roboto"/>
                <a:sym typeface="Roboto"/>
              </a:rPr>
              <a:t>inconsistent </a:t>
            </a:r>
            <a:r>
              <a:rPr lang="en" sz="1900">
                <a:latin typeface="Roboto"/>
                <a:ea typeface="Roboto"/>
                <a:cs typeface="Roboto"/>
                <a:sym typeface="Roboto"/>
              </a:rPr>
              <a:t>in feature importance between varying models and polarizations</a:t>
            </a:r>
            <a:br>
              <a:rPr lang="en" sz="1900">
                <a:latin typeface="Roboto"/>
                <a:ea typeface="Roboto"/>
                <a:cs typeface="Roboto"/>
                <a:sym typeface="Roboto"/>
              </a:rPr>
            </a:br>
            <a:endParaRPr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lang="en" sz="1900">
                <a:latin typeface="Roboto"/>
                <a:ea typeface="Roboto"/>
                <a:cs typeface="Roboto"/>
                <a:sym typeface="Roboto"/>
              </a:rPr>
              <a:t>Very info</a:t>
            </a:r>
            <a:r>
              <a:rPr lang="en" sz="1900">
                <a:latin typeface="Roboto"/>
                <a:ea typeface="Roboto"/>
                <a:cs typeface="Roboto"/>
                <a:sym typeface="Roboto"/>
              </a:rPr>
              <a:t>r</a:t>
            </a:r>
            <a:r>
              <a:rPr lang="en" sz="1900">
                <a:latin typeface="Roboto"/>
                <a:ea typeface="Roboto"/>
                <a:cs typeface="Roboto"/>
                <a:sym typeface="Roboto"/>
              </a:rPr>
              <a:t>mative experience for all team members</a:t>
            </a:r>
            <a:br>
              <a:rPr lang="en" sz="1900">
                <a:latin typeface="Roboto"/>
                <a:ea typeface="Roboto"/>
                <a:cs typeface="Roboto"/>
                <a:sym typeface="Roboto"/>
              </a:rPr>
            </a:br>
            <a:endParaRPr sz="1900">
              <a:latin typeface="Roboto"/>
              <a:ea typeface="Roboto"/>
              <a:cs typeface="Roboto"/>
              <a:sym typeface="Roboto"/>
            </a:endParaRPr>
          </a:p>
          <a:p>
            <a:pPr indent="-349250" lvl="0" marL="457200" rtl="0" algn="l">
              <a:lnSpc>
                <a:spcPct val="115000"/>
              </a:lnSpc>
              <a:spcBef>
                <a:spcPts val="0"/>
              </a:spcBef>
              <a:spcAft>
                <a:spcPts val="0"/>
              </a:spcAft>
              <a:buSzPts val="1900"/>
              <a:buFont typeface="Roboto"/>
              <a:buChar char="●"/>
            </a:pPr>
            <a:r>
              <a:rPr lang="en" sz="1900">
                <a:latin typeface="Roboto"/>
                <a:ea typeface="Roboto"/>
                <a:cs typeface="Roboto"/>
                <a:sym typeface="Roboto"/>
              </a:rPr>
              <a:t>Results &amp; Code in Radar Scattering GitHub </a:t>
            </a:r>
            <a:r>
              <a:rPr lang="en" sz="1900" u="sng">
                <a:solidFill>
                  <a:schemeClr val="hlink"/>
                </a:solidFill>
                <a:latin typeface="Roboto"/>
                <a:ea typeface="Roboto"/>
                <a:cs typeface="Roboto"/>
                <a:sym typeface="Roboto"/>
                <a:hlinkClick r:id="rId3"/>
              </a:rPr>
              <a:t>https://github.com/snowex-hackweek/radar_prediction</a:t>
            </a:r>
            <a:r>
              <a:rPr lang="en" sz="1900">
                <a:latin typeface="Roboto"/>
                <a:ea typeface="Roboto"/>
                <a:cs typeface="Roboto"/>
                <a:sym typeface="Roboto"/>
              </a:rPr>
              <a:t> </a:t>
            </a:r>
            <a:endParaRPr sz="19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Future</a:t>
            </a:r>
            <a:r>
              <a:rPr lang="en"/>
              <a:t> Works</a:t>
            </a:r>
            <a:endParaRPr/>
          </a:p>
        </p:txBody>
      </p:sp>
      <p:sp>
        <p:nvSpPr>
          <p:cNvPr id="211" name="Google Shape;211;p31"/>
          <p:cNvSpPr txBox="1"/>
          <p:nvPr/>
        </p:nvSpPr>
        <p:spPr>
          <a:xfrm>
            <a:off x="198950" y="778600"/>
            <a:ext cx="8826600" cy="1442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Font typeface="Roboto"/>
              <a:buChar char="●"/>
            </a:pPr>
            <a:r>
              <a:rPr lang="en" sz="1900">
                <a:latin typeface="Roboto"/>
                <a:ea typeface="Roboto"/>
                <a:cs typeface="Roboto"/>
                <a:sym typeface="Roboto"/>
              </a:rPr>
              <a:t>DMRT tuning parameters over all non forested pits in Grand Mesa ready for DMRT model runs and comparison with observed backscatter data</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I</a:t>
            </a:r>
            <a:r>
              <a:rPr lang="en" sz="1900">
                <a:latin typeface="Roboto"/>
                <a:ea typeface="Roboto"/>
                <a:cs typeface="Roboto"/>
                <a:sym typeface="Roboto"/>
              </a:rPr>
              <a:t>nclude SWE &amp; LWC snowpit parameters in ML models</a:t>
            </a:r>
            <a:r>
              <a:rPr lang="en" sz="1900">
                <a:latin typeface="Roboto"/>
                <a:ea typeface="Roboto"/>
                <a:cs typeface="Roboto"/>
                <a:sym typeface="Roboto"/>
              </a:rPr>
              <a:t> </a:t>
            </a:r>
            <a:endParaRPr sz="1900">
              <a:latin typeface="Roboto"/>
              <a:ea typeface="Roboto"/>
              <a:cs typeface="Roboto"/>
              <a:sym typeface="Roboto"/>
            </a:endParaRPr>
          </a:p>
          <a:p>
            <a:pPr indent="-349250" lvl="0" marL="457200" rtl="0" algn="l">
              <a:spcBef>
                <a:spcPts val="0"/>
              </a:spcBef>
              <a:spcAft>
                <a:spcPts val="0"/>
              </a:spcAft>
              <a:buSzPts val="1900"/>
              <a:buFont typeface="Roboto"/>
              <a:buChar char="●"/>
            </a:pPr>
            <a:r>
              <a:rPr lang="en" sz="1900">
                <a:latin typeface="Roboto"/>
                <a:ea typeface="Roboto"/>
                <a:cs typeface="Roboto"/>
                <a:sym typeface="Roboto"/>
              </a:rPr>
              <a:t>Include other frequencies (SWESAR, Sentinel 1) in ML models </a:t>
            </a:r>
            <a:endParaRPr sz="1900">
              <a:latin typeface="Roboto"/>
              <a:ea typeface="Roboto"/>
              <a:cs typeface="Roboto"/>
              <a:sym typeface="Roboto"/>
            </a:endParaRPr>
          </a:p>
        </p:txBody>
      </p:sp>
      <p:pic>
        <p:nvPicPr>
          <p:cNvPr id="212" name="Google Shape;212;p31"/>
          <p:cNvPicPr preferRelativeResize="0"/>
          <p:nvPr/>
        </p:nvPicPr>
        <p:blipFill>
          <a:blip r:embed="rId3">
            <a:alphaModFix/>
          </a:blip>
          <a:stretch>
            <a:fillRect/>
          </a:stretch>
        </p:blipFill>
        <p:spPr>
          <a:xfrm>
            <a:off x="2067713" y="2182050"/>
            <a:ext cx="5008563" cy="2817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Wonderful team members!</a:t>
            </a:r>
            <a:endParaRPr/>
          </a:p>
        </p:txBody>
      </p:sp>
      <p:pic>
        <p:nvPicPr>
          <p:cNvPr id="74" name="Google Shape;74;p14"/>
          <p:cNvPicPr preferRelativeResize="0"/>
          <p:nvPr/>
        </p:nvPicPr>
        <p:blipFill>
          <a:blip r:embed="rId3">
            <a:alphaModFix/>
          </a:blip>
          <a:stretch>
            <a:fillRect/>
          </a:stretch>
        </p:blipFill>
        <p:spPr>
          <a:xfrm>
            <a:off x="152400" y="771450"/>
            <a:ext cx="2457681" cy="2208349"/>
          </a:xfrm>
          <a:prstGeom prst="rect">
            <a:avLst/>
          </a:prstGeom>
          <a:noFill/>
          <a:ln>
            <a:noFill/>
          </a:ln>
        </p:spPr>
      </p:pic>
      <p:pic>
        <p:nvPicPr>
          <p:cNvPr id="75" name="Google Shape;75;p14"/>
          <p:cNvPicPr preferRelativeResize="0"/>
          <p:nvPr/>
        </p:nvPicPr>
        <p:blipFill>
          <a:blip r:embed="rId4">
            <a:alphaModFix/>
          </a:blip>
          <a:stretch>
            <a:fillRect/>
          </a:stretch>
        </p:blipFill>
        <p:spPr>
          <a:xfrm>
            <a:off x="3343163" y="967488"/>
            <a:ext cx="2457675" cy="1898665"/>
          </a:xfrm>
          <a:prstGeom prst="rect">
            <a:avLst/>
          </a:prstGeom>
          <a:noFill/>
          <a:ln>
            <a:noFill/>
          </a:ln>
        </p:spPr>
      </p:pic>
      <p:pic>
        <p:nvPicPr>
          <p:cNvPr id="76" name="Google Shape;76;p14"/>
          <p:cNvPicPr preferRelativeResize="0"/>
          <p:nvPr/>
        </p:nvPicPr>
        <p:blipFill>
          <a:blip r:embed="rId5">
            <a:alphaModFix/>
          </a:blip>
          <a:stretch>
            <a:fillRect/>
          </a:stretch>
        </p:blipFill>
        <p:spPr>
          <a:xfrm>
            <a:off x="2062475" y="3214600"/>
            <a:ext cx="1684549" cy="1737192"/>
          </a:xfrm>
          <a:prstGeom prst="rect">
            <a:avLst/>
          </a:prstGeom>
          <a:noFill/>
          <a:ln>
            <a:noFill/>
          </a:ln>
        </p:spPr>
      </p:pic>
      <p:pic>
        <p:nvPicPr>
          <p:cNvPr id="77" name="Google Shape;77;p14"/>
          <p:cNvPicPr preferRelativeResize="0"/>
          <p:nvPr/>
        </p:nvPicPr>
        <p:blipFill>
          <a:blip r:embed="rId6">
            <a:alphaModFix/>
          </a:blip>
          <a:stretch>
            <a:fillRect/>
          </a:stretch>
        </p:blipFill>
        <p:spPr>
          <a:xfrm>
            <a:off x="6602450" y="863550"/>
            <a:ext cx="2106525" cy="2106525"/>
          </a:xfrm>
          <a:prstGeom prst="rect">
            <a:avLst/>
          </a:prstGeom>
          <a:noFill/>
          <a:ln>
            <a:noFill/>
          </a:ln>
        </p:spPr>
      </p:pic>
      <p:pic>
        <p:nvPicPr>
          <p:cNvPr id="78" name="Google Shape;78;p14"/>
          <p:cNvPicPr preferRelativeResize="0"/>
          <p:nvPr/>
        </p:nvPicPr>
        <p:blipFill>
          <a:blip r:embed="rId7">
            <a:alphaModFix/>
          </a:blip>
          <a:stretch>
            <a:fillRect/>
          </a:stretch>
        </p:blipFill>
        <p:spPr>
          <a:xfrm>
            <a:off x="5330750" y="3214575"/>
            <a:ext cx="1684550" cy="1684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460950" y="417750"/>
            <a:ext cx="8222100" cy="349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to SnowEx Hackweek Coordinators, SnowEx </a:t>
            </a:r>
            <a:r>
              <a:rPr lang="en"/>
              <a:t>Contributors</a:t>
            </a:r>
            <a:r>
              <a:rPr lang="en"/>
              <a:t>, Tutorial Leads, Technical Team!</a:t>
            </a:r>
            <a:endParaRPr/>
          </a:p>
        </p:txBody>
      </p:sp>
      <p:pic>
        <p:nvPicPr>
          <p:cNvPr id="218" name="Google Shape;218;p32"/>
          <p:cNvPicPr preferRelativeResize="0"/>
          <p:nvPr/>
        </p:nvPicPr>
        <p:blipFill>
          <a:blip r:embed="rId3">
            <a:alphaModFix/>
          </a:blip>
          <a:stretch>
            <a:fillRect/>
          </a:stretch>
        </p:blipFill>
        <p:spPr>
          <a:xfrm>
            <a:off x="1168125" y="3451799"/>
            <a:ext cx="2192050" cy="1447675"/>
          </a:xfrm>
          <a:prstGeom prst="rect">
            <a:avLst/>
          </a:prstGeom>
          <a:noFill/>
          <a:ln>
            <a:noFill/>
          </a:ln>
        </p:spPr>
      </p:pic>
      <p:pic>
        <p:nvPicPr>
          <p:cNvPr id="219" name="Google Shape;219;p32"/>
          <p:cNvPicPr preferRelativeResize="0"/>
          <p:nvPr/>
        </p:nvPicPr>
        <p:blipFill>
          <a:blip r:embed="rId4">
            <a:alphaModFix/>
          </a:blip>
          <a:stretch>
            <a:fillRect/>
          </a:stretch>
        </p:blipFill>
        <p:spPr>
          <a:xfrm>
            <a:off x="4527150" y="3796850"/>
            <a:ext cx="3827377" cy="92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25" name="Google Shape;225;p33"/>
          <p:cNvSpPr txBox="1"/>
          <p:nvPr/>
        </p:nvSpPr>
        <p:spPr>
          <a:xfrm>
            <a:off x="274050" y="808225"/>
            <a:ext cx="86508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 “A Raster Union and More Example”</a:t>
            </a:r>
            <a:r>
              <a:rPr lang="en">
                <a:latin typeface="Roboto"/>
                <a:ea typeface="Roboto"/>
                <a:cs typeface="Roboto"/>
                <a:sym typeface="Roboto"/>
              </a:rPr>
              <a:t> </a:t>
            </a:r>
            <a:r>
              <a:rPr i="1" lang="en">
                <a:latin typeface="Roboto"/>
                <a:ea typeface="Roboto"/>
                <a:cs typeface="Roboto"/>
                <a:sym typeface="Roboto"/>
              </a:rPr>
              <a:t>snowexsql</a:t>
            </a:r>
            <a:r>
              <a:rPr lang="en">
                <a:latin typeface="Roboto"/>
                <a:ea typeface="Roboto"/>
                <a:cs typeface="Roboto"/>
                <a:sym typeface="Roboto"/>
              </a:rPr>
              <a:t>, 15 Jul. 2022, </a:t>
            </a:r>
            <a:br>
              <a:rPr lang="en">
                <a:latin typeface="Roboto"/>
                <a:ea typeface="Roboto"/>
                <a:cs typeface="Roboto"/>
                <a:sym typeface="Roboto"/>
              </a:rPr>
            </a:br>
            <a:r>
              <a:rPr lang="en" u="sng">
                <a:solidFill>
                  <a:schemeClr val="hlink"/>
                </a:solidFill>
                <a:latin typeface="Roboto"/>
                <a:ea typeface="Roboto"/>
                <a:cs typeface="Roboto"/>
                <a:sym typeface="Roboto"/>
                <a:hlinkClick r:id="rId3"/>
              </a:rPr>
              <a:t>https://snowexsql.readthedocs.io/en/latest/gallery/raster_union_and_more_example.html</a:t>
            </a:r>
            <a:r>
              <a:rPr lang="en">
                <a:latin typeface="Roboto"/>
                <a:ea typeface="Roboto"/>
                <a:cs typeface="Roboto"/>
                <a:sym typeface="Roboto"/>
              </a:rPr>
              <a:t>  </a:t>
            </a:r>
            <a:br>
              <a:rPr lang="en">
                <a:latin typeface="Roboto"/>
                <a:ea typeface="Roboto"/>
                <a:cs typeface="Roboto"/>
                <a:sym typeface="Roboto"/>
              </a:rPr>
            </a:b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Jack Tarricone, Zach Keskinen, “UAVSAR Data Products”, </a:t>
            </a:r>
            <a:r>
              <a:rPr i="1" lang="en">
                <a:latin typeface="Roboto"/>
                <a:ea typeface="Roboto"/>
                <a:cs typeface="Roboto"/>
                <a:sym typeface="Roboto"/>
              </a:rPr>
              <a:t>SnowEx Hackweek 2022</a:t>
            </a:r>
            <a:r>
              <a:rPr lang="en">
                <a:latin typeface="Roboto"/>
                <a:ea typeface="Roboto"/>
                <a:cs typeface="Roboto"/>
                <a:sym typeface="Roboto"/>
              </a:rPr>
              <a:t> 15 Jul. 2022, </a:t>
            </a:r>
            <a:r>
              <a:rPr lang="en" u="sng">
                <a:solidFill>
                  <a:schemeClr val="hlink"/>
                </a:solidFill>
                <a:latin typeface="Roboto"/>
                <a:ea typeface="Roboto"/>
                <a:cs typeface="Roboto"/>
                <a:sym typeface="Roboto"/>
                <a:hlinkClick r:id="rId4"/>
              </a:rPr>
              <a:t>https://snowex.hackweek.io/tutorials/uavsar/2_types_of_uavsar_images.html</a:t>
            </a:r>
            <a:br>
              <a:rPr lang="en">
                <a:latin typeface="Roboto"/>
                <a:ea typeface="Roboto"/>
                <a:cs typeface="Roboto"/>
                <a:sym typeface="Roboto"/>
              </a:rPr>
            </a:b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 W. Chang, S. Tan, J. Lemmetyinen, L. Tsang, X. Xu and S. H. Yueh, "Dense Media Radiative Transfer Applied to SnowScat and SnowSAR," in IEEE Journal of Selected Topics in Applied Earth Observations and Remote Sensing, vol. 7, no. 9, pp. 3811-3825, Sept. 2014, doi: 10.1109/JSTARS.2014.2343519</a:t>
            </a:r>
            <a:r>
              <a:rPr lang="en" sz="750">
                <a:solidFill>
                  <a:srgbClr val="333333"/>
                </a:solidFill>
                <a:highlight>
                  <a:schemeClr val="lt1"/>
                </a:highlight>
              </a:rPr>
              <a:t>.</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5"/>
          <p:cNvPicPr preferRelativeResize="0"/>
          <p:nvPr/>
        </p:nvPicPr>
        <p:blipFill>
          <a:blip r:embed="rId3">
            <a:alphaModFix/>
          </a:blip>
          <a:stretch>
            <a:fillRect/>
          </a:stretch>
        </p:blipFill>
        <p:spPr>
          <a:xfrm>
            <a:off x="3116625" y="2523025"/>
            <a:ext cx="2910751" cy="2261001"/>
          </a:xfrm>
          <a:prstGeom prst="rect">
            <a:avLst/>
          </a:prstGeom>
          <a:noFill/>
          <a:ln>
            <a:noFill/>
          </a:ln>
        </p:spPr>
      </p:pic>
      <p:sp>
        <p:nvSpPr>
          <p:cNvPr id="84" name="Google Shape;84;p1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85" name="Google Shape;85;p15"/>
          <p:cNvSpPr txBox="1"/>
          <p:nvPr/>
        </p:nvSpPr>
        <p:spPr>
          <a:xfrm>
            <a:off x="360325" y="890300"/>
            <a:ext cx="82014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Roboto"/>
                <a:ea typeface="Roboto"/>
                <a:cs typeface="Roboto"/>
                <a:sym typeface="Roboto"/>
              </a:rPr>
              <a:t>Are DMRT, snow pit measured inputs (</a:t>
            </a:r>
            <a:r>
              <a:rPr b="1" lang="en" sz="2100">
                <a:latin typeface="Roboto"/>
                <a:ea typeface="Roboto"/>
                <a:cs typeface="Roboto"/>
                <a:sym typeface="Roboto"/>
              </a:rPr>
              <a:t>snow depth, grain size, temperature and density</a:t>
            </a:r>
            <a:r>
              <a:rPr lang="en" sz="2100">
                <a:latin typeface="Roboto"/>
                <a:ea typeface="Roboto"/>
                <a:cs typeface="Roboto"/>
                <a:sym typeface="Roboto"/>
              </a:rPr>
              <a:t>), sufficient to model backscatter using a ML model</a:t>
            </a:r>
            <a:r>
              <a:rPr lang="en" sz="2100">
                <a:latin typeface="Roboto"/>
                <a:ea typeface="Roboto"/>
                <a:cs typeface="Roboto"/>
                <a:sym typeface="Roboto"/>
              </a:rPr>
              <a:t>?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rPr lang="en" sz="2100">
                <a:latin typeface="Roboto"/>
                <a:ea typeface="Roboto"/>
                <a:cs typeface="Roboto"/>
                <a:sym typeface="Roboto"/>
              </a:rPr>
              <a:t>Can we relate DMRT tuning parameters to snow-pit observed variables</a:t>
            </a:r>
            <a:r>
              <a:rPr lang="en" sz="2100">
                <a:latin typeface="Roboto"/>
                <a:ea typeface="Roboto"/>
                <a:cs typeface="Roboto"/>
                <a:sym typeface="Roboto"/>
              </a:rPr>
              <a:t>? </a:t>
            </a:r>
            <a:endParaRPr sz="2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a:p>
            <a:pPr indent="0" lvl="0" marL="0" rtl="0" algn="l">
              <a:spcBef>
                <a:spcPts val="0"/>
              </a:spcBef>
              <a:spcAft>
                <a:spcPts val="0"/>
              </a:spcAft>
              <a:buNone/>
            </a:pPr>
            <a:r>
              <a:t/>
            </a:r>
            <a:endParaRPr sz="1100">
              <a:latin typeface="Roboto"/>
              <a:ea typeface="Roboto"/>
              <a:cs typeface="Roboto"/>
              <a:sym typeface="Roboto"/>
            </a:endParaRPr>
          </a:p>
        </p:txBody>
      </p:sp>
      <p:sp>
        <p:nvSpPr>
          <p:cNvPr id="86" name="Google Shape;86;p15"/>
          <p:cNvSpPr txBox="1"/>
          <p:nvPr/>
        </p:nvSpPr>
        <p:spPr>
          <a:xfrm>
            <a:off x="3071400" y="4784025"/>
            <a:ext cx="3001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Image </a:t>
            </a:r>
            <a:r>
              <a:rPr lang="en" sz="700"/>
              <a:t>Source: </a:t>
            </a:r>
            <a:r>
              <a:rPr lang="en" sz="700" u="sng">
                <a:solidFill>
                  <a:schemeClr val="hlink"/>
                </a:solidFill>
                <a:latin typeface="Roboto"/>
                <a:ea typeface="Roboto"/>
                <a:cs typeface="Roboto"/>
                <a:sym typeface="Roboto"/>
                <a:hlinkClick r:id="rId4"/>
              </a:rPr>
              <a:t>https://www.jpier.org/PIERB/pierb81/04.18042803.pdf</a:t>
            </a:r>
            <a:r>
              <a:rPr lang="en" sz="700">
                <a:latin typeface="Roboto"/>
                <a:ea typeface="Roboto"/>
                <a:cs typeface="Roboto"/>
                <a:sym typeface="Roboto"/>
              </a:rPr>
              <a:t> </a:t>
            </a:r>
            <a:endParaRPr sz="7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cxnSp>
        <p:nvCxnSpPr>
          <p:cNvPr id="91" name="Google Shape;91;p16"/>
          <p:cNvCxnSpPr/>
          <p:nvPr/>
        </p:nvCxnSpPr>
        <p:spPr>
          <a:xfrm>
            <a:off x="823050" y="350750"/>
            <a:ext cx="0" cy="4404900"/>
          </a:xfrm>
          <a:prstGeom prst="straightConnector1">
            <a:avLst/>
          </a:prstGeom>
          <a:noFill/>
          <a:ln cap="flat" cmpd="sng" w="38100">
            <a:solidFill>
              <a:schemeClr val="dk2"/>
            </a:solidFill>
            <a:prstDash val="solid"/>
            <a:round/>
            <a:headEnd len="med" w="med" type="none"/>
            <a:tailEnd len="med" w="med" type="triangle"/>
          </a:ln>
        </p:spPr>
      </p:cxnSp>
      <p:sp>
        <p:nvSpPr>
          <p:cNvPr id="92" name="Google Shape;92;p16"/>
          <p:cNvSpPr txBox="1"/>
          <p:nvPr/>
        </p:nvSpPr>
        <p:spPr>
          <a:xfrm>
            <a:off x="1398175" y="607150"/>
            <a:ext cx="7378800" cy="3786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800">
                <a:latin typeface="Roboto"/>
                <a:ea typeface="Roboto"/>
                <a:cs typeface="Roboto"/>
                <a:sym typeface="Roboto"/>
              </a:rPr>
              <a:t>Custom ML model: </a:t>
            </a:r>
            <a:r>
              <a:rPr i="1" lang="en" sz="1800">
                <a:latin typeface="Roboto"/>
                <a:ea typeface="Roboto"/>
                <a:cs typeface="Roboto"/>
                <a:sym typeface="Roboto"/>
              </a:rPr>
              <a:t>predict </a:t>
            </a:r>
            <a:r>
              <a:rPr i="1" lang="en" sz="1800">
                <a:solidFill>
                  <a:schemeClr val="accent3"/>
                </a:solidFill>
                <a:latin typeface="Roboto"/>
                <a:ea typeface="Roboto"/>
                <a:cs typeface="Roboto"/>
                <a:sym typeface="Roboto"/>
              </a:rPr>
              <a:t>backscattering </a:t>
            </a:r>
            <a:r>
              <a:rPr i="1" lang="en" sz="1800">
                <a:latin typeface="Roboto"/>
                <a:ea typeface="Roboto"/>
                <a:cs typeface="Roboto"/>
                <a:sym typeface="Roboto"/>
              </a:rPr>
              <a:t>from snow pits</a:t>
            </a:r>
            <a:endParaRPr sz="1800">
              <a:latin typeface="Roboto"/>
              <a:ea typeface="Roboto"/>
              <a:cs typeface="Roboto"/>
              <a:sym typeface="Roboto"/>
            </a:endParaRPr>
          </a:p>
          <a:p>
            <a:pPr indent="0" lvl="0" marL="0" rtl="0" algn="l">
              <a:lnSpc>
                <a:spcPct val="200000"/>
              </a:lnSpc>
              <a:spcBef>
                <a:spcPts val="0"/>
              </a:spcBef>
              <a:spcAft>
                <a:spcPts val="0"/>
              </a:spcAft>
              <a:buNone/>
            </a:pPr>
            <a:r>
              <a:t/>
            </a:r>
            <a:endParaRPr i="1" sz="1800">
              <a:latin typeface="Roboto"/>
              <a:ea typeface="Roboto"/>
              <a:cs typeface="Roboto"/>
              <a:sym typeface="Roboto"/>
            </a:endParaRPr>
          </a:p>
          <a:p>
            <a:pPr indent="0" lvl="0" marL="0" rtl="0" algn="l">
              <a:lnSpc>
                <a:spcPct val="200000"/>
              </a:lnSpc>
              <a:spcBef>
                <a:spcPts val="0"/>
              </a:spcBef>
              <a:spcAft>
                <a:spcPts val="0"/>
              </a:spcAft>
              <a:buNone/>
            </a:pPr>
            <a:r>
              <a:rPr lang="en" sz="1800">
                <a:latin typeface="Roboto"/>
                <a:ea typeface="Roboto"/>
                <a:cs typeface="Roboto"/>
                <a:sym typeface="Roboto"/>
              </a:rPr>
              <a:t>DMRT model: </a:t>
            </a:r>
            <a:r>
              <a:rPr i="1" lang="en" sz="1800">
                <a:latin typeface="Roboto"/>
                <a:ea typeface="Roboto"/>
                <a:cs typeface="Roboto"/>
                <a:sym typeface="Roboto"/>
              </a:rPr>
              <a:t>predict backscatter</a:t>
            </a:r>
            <a:endParaRPr i="1" sz="1800">
              <a:latin typeface="Roboto"/>
              <a:ea typeface="Roboto"/>
              <a:cs typeface="Roboto"/>
              <a:sym typeface="Roboto"/>
            </a:endParaRPr>
          </a:p>
          <a:p>
            <a:pPr indent="0" lvl="0" marL="0" rtl="0" algn="l">
              <a:lnSpc>
                <a:spcPct val="200000"/>
              </a:lnSpc>
              <a:spcBef>
                <a:spcPts val="0"/>
              </a:spcBef>
              <a:spcAft>
                <a:spcPts val="0"/>
              </a:spcAft>
              <a:buNone/>
            </a:pPr>
            <a:r>
              <a:t/>
            </a:r>
            <a:endParaRPr i="1" sz="1800">
              <a:latin typeface="Roboto"/>
              <a:ea typeface="Roboto"/>
              <a:cs typeface="Roboto"/>
              <a:sym typeface="Roboto"/>
            </a:endParaRPr>
          </a:p>
          <a:p>
            <a:pPr indent="0" lvl="0" marL="0" rtl="0" algn="l">
              <a:lnSpc>
                <a:spcPct val="200000"/>
              </a:lnSpc>
              <a:spcBef>
                <a:spcPts val="0"/>
              </a:spcBef>
              <a:spcAft>
                <a:spcPts val="0"/>
              </a:spcAft>
              <a:buNone/>
            </a:pPr>
            <a:r>
              <a:rPr lang="en" sz="1800">
                <a:latin typeface="Roboto"/>
                <a:ea typeface="Roboto"/>
                <a:cs typeface="Roboto"/>
                <a:sym typeface="Roboto"/>
              </a:rPr>
              <a:t>Evaluate </a:t>
            </a:r>
            <a:r>
              <a:rPr lang="en" sz="1800">
                <a:solidFill>
                  <a:srgbClr val="FFD966"/>
                </a:solidFill>
                <a:latin typeface="Roboto"/>
                <a:ea typeface="Roboto"/>
                <a:cs typeface="Roboto"/>
                <a:sym typeface="Roboto"/>
              </a:rPr>
              <a:t>variable importance</a:t>
            </a:r>
            <a:r>
              <a:rPr i="1" lang="en" sz="1800">
                <a:latin typeface="Roboto"/>
                <a:ea typeface="Roboto"/>
                <a:cs typeface="Roboto"/>
                <a:sym typeface="Roboto"/>
              </a:rPr>
              <a:t> </a:t>
            </a:r>
            <a:endParaRPr i="1" sz="1800">
              <a:latin typeface="Roboto"/>
              <a:ea typeface="Roboto"/>
              <a:cs typeface="Roboto"/>
              <a:sym typeface="Roboto"/>
            </a:endParaRPr>
          </a:p>
          <a:p>
            <a:pPr indent="0" lvl="0" marL="0" rtl="0" algn="l">
              <a:lnSpc>
                <a:spcPct val="200000"/>
              </a:lnSpc>
              <a:spcBef>
                <a:spcPts val="0"/>
              </a:spcBef>
              <a:spcAft>
                <a:spcPts val="0"/>
              </a:spcAft>
              <a:buNone/>
            </a:pPr>
            <a:r>
              <a:t/>
            </a:r>
            <a:endParaRPr sz="1800">
              <a:latin typeface="Roboto"/>
              <a:ea typeface="Roboto"/>
              <a:cs typeface="Roboto"/>
              <a:sym typeface="Roboto"/>
            </a:endParaRPr>
          </a:p>
          <a:p>
            <a:pPr indent="0" lvl="0" marL="0" rtl="0" algn="l">
              <a:lnSpc>
                <a:spcPct val="200000"/>
              </a:lnSpc>
              <a:spcBef>
                <a:spcPts val="0"/>
              </a:spcBef>
              <a:spcAft>
                <a:spcPts val="0"/>
              </a:spcAft>
              <a:buNone/>
            </a:pPr>
            <a:r>
              <a:rPr lang="en" sz="1800">
                <a:latin typeface="Roboto"/>
                <a:ea typeface="Roboto"/>
                <a:cs typeface="Roboto"/>
                <a:sym typeface="Roboto"/>
              </a:rPr>
              <a:t>Predict </a:t>
            </a:r>
            <a:r>
              <a:rPr i="1" lang="en" sz="1800">
                <a:solidFill>
                  <a:schemeClr val="dk1"/>
                </a:solidFill>
                <a:latin typeface="Roboto"/>
                <a:ea typeface="Roboto"/>
                <a:cs typeface="Roboto"/>
                <a:sym typeface="Roboto"/>
              </a:rPr>
              <a:t>SWE </a:t>
            </a:r>
            <a:r>
              <a:rPr lang="en" sz="1800">
                <a:latin typeface="Roboto"/>
                <a:ea typeface="Roboto"/>
                <a:cs typeface="Roboto"/>
                <a:sym typeface="Roboto"/>
              </a:rPr>
              <a:t>from scattering</a:t>
            </a:r>
            <a:endParaRPr sz="1800">
              <a:latin typeface="Roboto"/>
              <a:ea typeface="Roboto"/>
              <a:cs typeface="Roboto"/>
              <a:sym typeface="Roboto"/>
            </a:endParaRPr>
          </a:p>
        </p:txBody>
      </p:sp>
      <p:pic>
        <p:nvPicPr>
          <p:cNvPr id="93" name="Google Shape;93;p16"/>
          <p:cNvPicPr preferRelativeResize="0"/>
          <p:nvPr/>
        </p:nvPicPr>
        <p:blipFill rotWithShape="1">
          <a:blip r:embed="rId3">
            <a:alphaModFix/>
          </a:blip>
          <a:srcRect b="0" l="24105" r="30413" t="0"/>
          <a:stretch/>
        </p:blipFill>
        <p:spPr>
          <a:xfrm>
            <a:off x="5837475" y="1057575"/>
            <a:ext cx="2990150" cy="3698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Dense Medium Radiative Transfer model</a:t>
            </a:r>
            <a:endParaRPr/>
          </a:p>
        </p:txBody>
      </p:sp>
      <p:sp>
        <p:nvSpPr>
          <p:cNvPr id="99" name="Google Shape;99;p17"/>
          <p:cNvSpPr txBox="1"/>
          <p:nvPr>
            <p:ph idx="1" type="body"/>
          </p:nvPr>
        </p:nvSpPr>
        <p:spPr>
          <a:xfrm>
            <a:off x="472000" y="1919075"/>
            <a:ext cx="3103500" cy="322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Attempt to estimate backscatter based upon input parameters</a:t>
            </a:r>
            <a:endParaRPr/>
          </a:p>
          <a:p>
            <a:pPr indent="0" lvl="0" marL="0" rtl="0" algn="l">
              <a:spcBef>
                <a:spcPts val="1200"/>
              </a:spcBef>
              <a:spcAft>
                <a:spcPts val="1200"/>
              </a:spcAft>
              <a:buNone/>
            </a:pPr>
            <a:r>
              <a:rPr lang="en"/>
              <a:t>DMRT-Bic: model which accounts for volume scattering using a </a:t>
            </a:r>
            <a:r>
              <a:rPr lang="en"/>
              <a:t>bicontinuous</a:t>
            </a:r>
            <a:r>
              <a:rPr lang="en"/>
              <a:t> medium to create snow microstructure</a:t>
            </a:r>
            <a:endParaRPr/>
          </a:p>
        </p:txBody>
      </p:sp>
      <p:pic>
        <p:nvPicPr>
          <p:cNvPr id="100" name="Google Shape;100;p17"/>
          <p:cNvPicPr preferRelativeResize="0"/>
          <p:nvPr/>
        </p:nvPicPr>
        <p:blipFill rotWithShape="1">
          <a:blip r:embed="rId3">
            <a:alphaModFix/>
          </a:blip>
          <a:srcRect b="23258" l="0" r="37558" t="22701"/>
          <a:stretch/>
        </p:blipFill>
        <p:spPr>
          <a:xfrm>
            <a:off x="4032475" y="1995275"/>
            <a:ext cx="4968624" cy="2418674"/>
          </a:xfrm>
          <a:prstGeom prst="rect">
            <a:avLst/>
          </a:prstGeom>
          <a:noFill/>
          <a:ln>
            <a:noFill/>
          </a:ln>
        </p:spPr>
      </p:pic>
      <p:sp>
        <p:nvSpPr>
          <p:cNvPr id="101" name="Google Shape;101;p17"/>
          <p:cNvSpPr txBox="1"/>
          <p:nvPr>
            <p:ph idx="1" type="body"/>
          </p:nvPr>
        </p:nvSpPr>
        <p:spPr>
          <a:xfrm>
            <a:off x="4265850" y="4413950"/>
            <a:ext cx="60342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54"/>
              <a:buNone/>
            </a:pPr>
            <a:r>
              <a:rPr lang="en" sz="766"/>
              <a:t>Source: </a:t>
            </a:r>
            <a:r>
              <a:rPr lang="en" sz="766" u="sng">
                <a:solidFill>
                  <a:schemeClr val="hlink"/>
                </a:solidFill>
                <a:hlinkClick r:id="rId4"/>
              </a:rPr>
              <a:t>https://ntrs.nasa.gov/api/citations/20150000366/downloads/20150000366.pdf</a:t>
            </a:r>
            <a:endParaRPr sz="766"/>
          </a:p>
          <a:p>
            <a:pPr indent="0" lvl="0" marL="0" rtl="0" algn="l">
              <a:lnSpc>
                <a:spcPct val="95000"/>
              </a:lnSpc>
              <a:spcBef>
                <a:spcPts val="1200"/>
              </a:spcBef>
              <a:spcAft>
                <a:spcPts val="1200"/>
              </a:spcAft>
              <a:buSzPts val="254"/>
              <a:buNone/>
            </a:pPr>
            <a:r>
              <a:t/>
            </a:r>
            <a:endParaRPr sz="766"/>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DMRT-Bic tuning parameters</a:t>
            </a:r>
            <a:endParaRPr/>
          </a:p>
        </p:txBody>
      </p:sp>
      <p:sp>
        <p:nvSpPr>
          <p:cNvPr id="107" name="Google Shape;107;p18"/>
          <p:cNvSpPr txBox="1"/>
          <p:nvPr/>
        </p:nvSpPr>
        <p:spPr>
          <a:xfrm>
            <a:off x="4786325" y="86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8" name="Google Shape;108;p18"/>
          <p:cNvPicPr preferRelativeResize="0"/>
          <p:nvPr/>
        </p:nvPicPr>
        <p:blipFill rotWithShape="1">
          <a:blip r:embed="rId3">
            <a:alphaModFix/>
          </a:blip>
          <a:srcRect b="20540" l="0" r="0" t="0"/>
          <a:stretch/>
        </p:blipFill>
        <p:spPr>
          <a:xfrm>
            <a:off x="158700" y="791850"/>
            <a:ext cx="8826602" cy="3945087"/>
          </a:xfrm>
          <a:prstGeom prst="rect">
            <a:avLst/>
          </a:prstGeom>
          <a:noFill/>
          <a:ln>
            <a:noFill/>
          </a:ln>
        </p:spPr>
      </p:pic>
      <p:sp>
        <p:nvSpPr>
          <p:cNvPr id="109" name="Google Shape;109;p18"/>
          <p:cNvSpPr txBox="1"/>
          <p:nvPr/>
        </p:nvSpPr>
        <p:spPr>
          <a:xfrm>
            <a:off x="7435250" y="4594075"/>
            <a:ext cx="4419000" cy="2943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750">
                <a:solidFill>
                  <a:srgbClr val="333333"/>
                </a:solidFill>
                <a:highlight>
                  <a:schemeClr val="lt1"/>
                </a:highlight>
              </a:rPr>
              <a:t>Source: W. Chang et al. (2014)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latin typeface="Roboto Medium"/>
                <a:ea typeface="Roboto Medium"/>
                <a:cs typeface="Roboto Medium"/>
                <a:sym typeface="Roboto Medium"/>
              </a:rPr>
              <a:t>Snow Pit Data</a:t>
            </a:r>
            <a:endParaRPr sz="1800">
              <a:latin typeface="Roboto Medium"/>
              <a:ea typeface="Roboto Medium"/>
              <a:cs typeface="Roboto Medium"/>
              <a:sym typeface="Roboto Medium"/>
            </a:endParaRPr>
          </a:p>
        </p:txBody>
      </p:sp>
      <p:sp>
        <p:nvSpPr>
          <p:cNvPr id="115" name="Google Shape;115;p19"/>
          <p:cNvSpPr txBox="1"/>
          <p:nvPr>
            <p:ph idx="1" type="body"/>
          </p:nvPr>
        </p:nvSpPr>
        <p:spPr>
          <a:xfrm>
            <a:off x="110575" y="1727100"/>
            <a:ext cx="29934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i="1" lang="en">
                <a:latin typeface="Roboto"/>
                <a:ea typeface="Roboto"/>
                <a:cs typeface="Roboto"/>
                <a:sym typeface="Roboto"/>
              </a:rPr>
              <a:t>Where</a:t>
            </a:r>
            <a:endParaRPr i="1">
              <a:latin typeface="Roboto"/>
              <a:ea typeface="Roboto"/>
              <a:cs typeface="Roboto"/>
              <a:sym typeface="Roboto"/>
            </a:endParaRPr>
          </a:p>
          <a:p>
            <a:pPr indent="457200" lvl="0" marL="0" rtl="0" algn="l">
              <a:spcBef>
                <a:spcPts val="1200"/>
              </a:spcBef>
              <a:spcAft>
                <a:spcPts val="0"/>
              </a:spcAft>
              <a:buNone/>
            </a:pPr>
            <a:r>
              <a:rPr lang="en" sz="1700">
                <a:latin typeface="Roboto"/>
                <a:ea typeface="Roboto"/>
                <a:cs typeface="Roboto"/>
                <a:sym typeface="Roboto"/>
              </a:rPr>
              <a:t>Grand Mesa, CO</a:t>
            </a:r>
            <a:endParaRPr sz="1700">
              <a:latin typeface="Roboto"/>
              <a:ea typeface="Roboto"/>
              <a:cs typeface="Roboto"/>
              <a:sym typeface="Roboto"/>
            </a:endParaRPr>
          </a:p>
          <a:p>
            <a:pPr indent="0" lvl="0" marL="0" rtl="0" algn="l">
              <a:spcBef>
                <a:spcPts val="1200"/>
              </a:spcBef>
              <a:spcAft>
                <a:spcPts val="0"/>
              </a:spcAft>
              <a:buNone/>
            </a:pPr>
            <a:r>
              <a:rPr i="1" lang="en">
                <a:latin typeface="Roboto"/>
                <a:ea typeface="Roboto"/>
                <a:cs typeface="Roboto"/>
                <a:sym typeface="Roboto"/>
              </a:rPr>
              <a:t>When </a:t>
            </a:r>
            <a:endParaRPr i="1">
              <a:latin typeface="Roboto"/>
              <a:ea typeface="Roboto"/>
              <a:cs typeface="Roboto"/>
              <a:sym typeface="Roboto"/>
            </a:endParaRPr>
          </a:p>
          <a:p>
            <a:pPr indent="457200" lvl="0" marL="0" rtl="0" algn="l">
              <a:spcBef>
                <a:spcPts val="1200"/>
              </a:spcBef>
              <a:spcAft>
                <a:spcPts val="0"/>
              </a:spcAft>
              <a:buNone/>
            </a:pPr>
            <a:r>
              <a:rPr lang="en" sz="1700">
                <a:latin typeface="Roboto"/>
                <a:ea typeface="Roboto"/>
                <a:cs typeface="Roboto"/>
                <a:sym typeface="Roboto"/>
              </a:rPr>
              <a:t>January - March 2022</a:t>
            </a:r>
            <a:endParaRPr sz="1700">
              <a:latin typeface="Roboto"/>
              <a:ea typeface="Roboto"/>
              <a:cs typeface="Roboto"/>
              <a:sym typeface="Roboto"/>
            </a:endParaRPr>
          </a:p>
          <a:p>
            <a:pPr indent="0" lvl="0" marL="0" rtl="0" algn="l">
              <a:spcBef>
                <a:spcPts val="1200"/>
              </a:spcBef>
              <a:spcAft>
                <a:spcPts val="0"/>
              </a:spcAft>
              <a:buNone/>
            </a:pPr>
            <a:r>
              <a:rPr i="1" lang="en">
                <a:latin typeface="Roboto"/>
                <a:ea typeface="Roboto"/>
                <a:cs typeface="Roboto"/>
                <a:sym typeface="Roboto"/>
              </a:rPr>
              <a:t>What</a:t>
            </a:r>
            <a:endParaRPr>
              <a:latin typeface="Roboto"/>
              <a:ea typeface="Roboto"/>
              <a:cs typeface="Roboto"/>
              <a:sym typeface="Roboto"/>
            </a:endParaRPr>
          </a:p>
          <a:p>
            <a:pPr indent="-320357" lvl="0" marL="457200" rtl="0" algn="l">
              <a:spcBef>
                <a:spcPts val="1200"/>
              </a:spcBef>
              <a:spcAft>
                <a:spcPts val="0"/>
              </a:spcAft>
              <a:buSzPct val="100000"/>
              <a:buFont typeface="Roboto"/>
              <a:buChar char="●"/>
            </a:pPr>
            <a:r>
              <a:rPr b="1" lang="en" sz="1700">
                <a:solidFill>
                  <a:schemeClr val="dk1"/>
                </a:solidFill>
                <a:latin typeface="Roboto"/>
                <a:ea typeface="Roboto"/>
                <a:cs typeface="Roboto"/>
                <a:sym typeface="Roboto"/>
              </a:rPr>
              <a:t>136 </a:t>
            </a:r>
            <a:r>
              <a:rPr lang="en" sz="1700">
                <a:latin typeface="Roboto"/>
                <a:ea typeface="Roboto"/>
                <a:cs typeface="Roboto"/>
                <a:sym typeface="Roboto"/>
              </a:rPr>
              <a:t>Snow Pits</a:t>
            </a:r>
            <a:endParaRPr sz="1700">
              <a:latin typeface="Roboto"/>
              <a:ea typeface="Roboto"/>
              <a:cs typeface="Roboto"/>
              <a:sym typeface="Roboto"/>
            </a:endParaRPr>
          </a:p>
          <a:p>
            <a:pPr indent="-320357" lvl="0" marL="457200" rtl="0" algn="l">
              <a:spcBef>
                <a:spcPts val="0"/>
              </a:spcBef>
              <a:spcAft>
                <a:spcPts val="0"/>
              </a:spcAft>
              <a:buSzPct val="100000"/>
              <a:buFont typeface="Roboto"/>
              <a:buChar char="●"/>
            </a:pPr>
            <a:r>
              <a:rPr b="1" lang="en" sz="1700">
                <a:solidFill>
                  <a:schemeClr val="dk1"/>
                </a:solidFill>
                <a:latin typeface="Roboto"/>
                <a:ea typeface="Roboto"/>
                <a:cs typeface="Roboto"/>
                <a:sym typeface="Roboto"/>
              </a:rPr>
              <a:t>4784 </a:t>
            </a:r>
            <a:r>
              <a:rPr lang="en" sz="1700">
                <a:latin typeface="Roboto"/>
                <a:ea typeface="Roboto"/>
                <a:cs typeface="Roboto"/>
                <a:sym typeface="Roboto"/>
              </a:rPr>
              <a:t>UAVSAR Rasters</a:t>
            </a:r>
            <a:endParaRPr sz="1700">
              <a:latin typeface="Roboto"/>
              <a:ea typeface="Roboto"/>
              <a:cs typeface="Roboto"/>
              <a:sym typeface="Roboto"/>
            </a:endParaRPr>
          </a:p>
          <a:p>
            <a:pPr indent="-320357" lvl="0" marL="457200" rtl="0" algn="l">
              <a:spcBef>
                <a:spcPts val="0"/>
              </a:spcBef>
              <a:spcAft>
                <a:spcPts val="0"/>
              </a:spcAft>
              <a:buSzPct val="100000"/>
              <a:buFont typeface="Roboto"/>
              <a:buChar char="●"/>
            </a:pPr>
            <a:r>
              <a:rPr b="1" lang="en" sz="1700">
                <a:solidFill>
                  <a:schemeClr val="dk1"/>
                </a:solidFill>
                <a:highlight>
                  <a:schemeClr val="lt1"/>
                </a:highlight>
                <a:latin typeface="Roboto"/>
                <a:ea typeface="Roboto"/>
                <a:cs typeface="Roboto"/>
                <a:sym typeface="Roboto"/>
              </a:rPr>
              <a:t>4 </a:t>
            </a:r>
            <a:r>
              <a:rPr lang="en" sz="1700"/>
              <a:t>Polarisations (L-band)</a:t>
            </a:r>
            <a:endParaRPr sz="1700"/>
          </a:p>
          <a:p>
            <a:pPr indent="-320357" lvl="0" marL="457200" rtl="0" algn="l">
              <a:spcBef>
                <a:spcPts val="0"/>
              </a:spcBef>
              <a:spcAft>
                <a:spcPts val="0"/>
              </a:spcAft>
              <a:buSzPct val="100000"/>
              <a:buChar char="●"/>
            </a:pPr>
            <a:r>
              <a:rPr lang="en" sz="1700"/>
              <a:t>GPR SWE measurements (extracted around pit locations)</a:t>
            </a:r>
            <a:endParaRPr sz="1700"/>
          </a:p>
        </p:txBody>
      </p:sp>
      <p:pic>
        <p:nvPicPr>
          <p:cNvPr id="116" name="Google Shape;116;p19"/>
          <p:cNvPicPr preferRelativeResize="0"/>
          <p:nvPr/>
        </p:nvPicPr>
        <p:blipFill>
          <a:blip r:embed="rId3">
            <a:alphaModFix/>
          </a:blip>
          <a:stretch>
            <a:fillRect/>
          </a:stretch>
        </p:blipFill>
        <p:spPr>
          <a:xfrm>
            <a:off x="3103900" y="0"/>
            <a:ext cx="6319051" cy="5248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Preprocessing snow pit measurements</a:t>
            </a:r>
            <a:endParaRPr/>
          </a:p>
        </p:txBody>
      </p:sp>
      <p:sp>
        <p:nvSpPr>
          <p:cNvPr id="122" name="Google Shape;122;p20"/>
          <p:cNvSpPr txBox="1"/>
          <p:nvPr/>
        </p:nvSpPr>
        <p:spPr>
          <a:xfrm>
            <a:off x="268575" y="835475"/>
            <a:ext cx="54663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Roboto"/>
                <a:ea typeface="Roboto"/>
                <a:cs typeface="Roboto"/>
                <a:sym typeface="Roboto"/>
              </a:rPr>
              <a:t>Select pit locations without tree cover</a:t>
            </a:r>
            <a:endParaRPr sz="2200">
              <a:latin typeface="Roboto"/>
              <a:ea typeface="Roboto"/>
              <a:cs typeface="Roboto"/>
              <a:sym typeface="Roboto"/>
            </a:endParaRPr>
          </a:p>
          <a:p>
            <a:pPr indent="0" lvl="0" marL="0" rtl="0" algn="l">
              <a:spcBef>
                <a:spcPts val="0"/>
              </a:spcBef>
              <a:spcAft>
                <a:spcPts val="0"/>
              </a:spcAft>
              <a:buNone/>
            </a:pPr>
            <a:r>
              <a:t/>
            </a:r>
            <a:endParaRPr sz="2200">
              <a:latin typeface="Roboto"/>
              <a:ea typeface="Roboto"/>
              <a:cs typeface="Roboto"/>
              <a:sym typeface="Roboto"/>
            </a:endParaRPr>
          </a:p>
          <a:p>
            <a:pPr indent="0" lvl="0" marL="0" rtl="0" algn="l">
              <a:spcBef>
                <a:spcPts val="0"/>
              </a:spcBef>
              <a:spcAft>
                <a:spcPts val="0"/>
              </a:spcAft>
              <a:buNone/>
            </a:pPr>
            <a:r>
              <a:rPr lang="en" sz="2200">
                <a:latin typeface="Roboto"/>
                <a:ea typeface="Roboto"/>
                <a:cs typeface="Roboto"/>
                <a:sym typeface="Roboto"/>
              </a:rPr>
              <a:t>Extract layer thickness, snow density, average particle size and temperature per layer</a:t>
            </a:r>
            <a:endParaRPr sz="2200">
              <a:latin typeface="Roboto"/>
              <a:ea typeface="Roboto"/>
              <a:cs typeface="Roboto"/>
              <a:sym typeface="Roboto"/>
            </a:endParaRPr>
          </a:p>
          <a:p>
            <a:pPr indent="0" lvl="0" marL="0" rtl="0" algn="l">
              <a:spcBef>
                <a:spcPts val="0"/>
              </a:spcBef>
              <a:spcAft>
                <a:spcPts val="0"/>
              </a:spcAft>
              <a:buNone/>
            </a:pPr>
            <a:r>
              <a:t/>
            </a:r>
            <a:endParaRPr sz="2200">
              <a:latin typeface="Roboto"/>
              <a:ea typeface="Roboto"/>
              <a:cs typeface="Roboto"/>
              <a:sym typeface="Roboto"/>
            </a:endParaRPr>
          </a:p>
          <a:p>
            <a:pPr indent="0" lvl="0" marL="0" rtl="0" algn="l">
              <a:spcBef>
                <a:spcPts val="0"/>
              </a:spcBef>
              <a:spcAft>
                <a:spcPts val="0"/>
              </a:spcAft>
              <a:buNone/>
            </a:pPr>
            <a:r>
              <a:rPr lang="en" sz="2200">
                <a:latin typeface="Roboto"/>
                <a:ea typeface="Roboto"/>
                <a:cs typeface="Roboto"/>
                <a:sym typeface="Roboto"/>
              </a:rPr>
              <a:t>Create table for DMRT processing</a:t>
            </a:r>
            <a:endParaRPr sz="2200">
              <a:latin typeface="Roboto"/>
              <a:ea typeface="Roboto"/>
              <a:cs typeface="Roboto"/>
              <a:sym typeface="Roboto"/>
            </a:endParaRPr>
          </a:p>
          <a:p>
            <a:pPr indent="0" lvl="0" marL="0" rtl="0" algn="l">
              <a:spcBef>
                <a:spcPts val="0"/>
              </a:spcBef>
              <a:spcAft>
                <a:spcPts val="0"/>
              </a:spcAft>
              <a:buNone/>
            </a:pPr>
            <a:r>
              <a:t/>
            </a:r>
            <a:endParaRPr sz="2200">
              <a:latin typeface="Roboto"/>
              <a:ea typeface="Roboto"/>
              <a:cs typeface="Roboto"/>
              <a:sym typeface="Roboto"/>
            </a:endParaRPr>
          </a:p>
          <a:p>
            <a:pPr indent="0" lvl="0" marL="0" rtl="0" algn="l">
              <a:spcBef>
                <a:spcPts val="0"/>
              </a:spcBef>
              <a:spcAft>
                <a:spcPts val="0"/>
              </a:spcAft>
              <a:buNone/>
            </a:pPr>
            <a:r>
              <a:rPr lang="en" sz="2200">
                <a:latin typeface="Roboto"/>
                <a:ea typeface="Roboto"/>
                <a:cs typeface="Roboto"/>
                <a:sym typeface="Roboto"/>
              </a:rPr>
              <a:t>Average variables over all layers</a:t>
            </a:r>
            <a:endParaRPr sz="2200">
              <a:latin typeface="Roboto"/>
              <a:ea typeface="Roboto"/>
              <a:cs typeface="Roboto"/>
              <a:sym typeface="Roboto"/>
            </a:endParaRPr>
          </a:p>
          <a:p>
            <a:pPr indent="0" lvl="0" marL="0" rtl="0" algn="l">
              <a:spcBef>
                <a:spcPts val="0"/>
              </a:spcBef>
              <a:spcAft>
                <a:spcPts val="0"/>
              </a:spcAft>
              <a:buNone/>
            </a:pPr>
            <a:r>
              <a:t/>
            </a:r>
            <a:endParaRPr sz="2200">
              <a:latin typeface="Roboto"/>
              <a:ea typeface="Roboto"/>
              <a:cs typeface="Roboto"/>
              <a:sym typeface="Roboto"/>
            </a:endParaRPr>
          </a:p>
          <a:p>
            <a:pPr indent="0" lvl="0" marL="0" rtl="0" algn="l">
              <a:spcBef>
                <a:spcPts val="0"/>
              </a:spcBef>
              <a:spcAft>
                <a:spcPts val="0"/>
              </a:spcAft>
              <a:buNone/>
            </a:pPr>
            <a:r>
              <a:rPr lang="en" sz="2200">
                <a:latin typeface="Roboto"/>
                <a:ea typeface="Roboto"/>
                <a:cs typeface="Roboto"/>
                <a:sym typeface="Roboto"/>
              </a:rPr>
              <a:t>Create table for ML application</a:t>
            </a:r>
            <a:endParaRPr sz="2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pic>
        <p:nvPicPr>
          <p:cNvPr id="123" name="Google Shape;123;p20"/>
          <p:cNvPicPr preferRelativeResize="0"/>
          <p:nvPr/>
        </p:nvPicPr>
        <p:blipFill>
          <a:blip r:embed="rId3">
            <a:alphaModFix/>
          </a:blip>
          <a:stretch>
            <a:fillRect/>
          </a:stretch>
        </p:blipFill>
        <p:spPr>
          <a:xfrm>
            <a:off x="5826724" y="673550"/>
            <a:ext cx="3317275" cy="4418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DMRT tuning parameter prediction</a:t>
            </a:r>
            <a:endParaRPr/>
          </a:p>
        </p:txBody>
      </p:sp>
      <p:pic>
        <p:nvPicPr>
          <p:cNvPr id="129" name="Google Shape;129;p21"/>
          <p:cNvPicPr preferRelativeResize="0"/>
          <p:nvPr/>
        </p:nvPicPr>
        <p:blipFill rotWithShape="1">
          <a:blip r:embed="rId3">
            <a:alphaModFix/>
          </a:blip>
          <a:srcRect b="7996" l="25040" r="24352" t="22108"/>
          <a:stretch/>
        </p:blipFill>
        <p:spPr>
          <a:xfrm>
            <a:off x="6101400" y="695250"/>
            <a:ext cx="2981376" cy="2316186"/>
          </a:xfrm>
          <a:prstGeom prst="rect">
            <a:avLst/>
          </a:prstGeom>
          <a:noFill/>
          <a:ln>
            <a:noFill/>
          </a:ln>
        </p:spPr>
      </p:pic>
      <p:pic>
        <p:nvPicPr>
          <p:cNvPr id="130" name="Google Shape;130;p21"/>
          <p:cNvPicPr preferRelativeResize="0"/>
          <p:nvPr/>
        </p:nvPicPr>
        <p:blipFill rotWithShape="1">
          <a:blip r:embed="rId4">
            <a:alphaModFix/>
          </a:blip>
          <a:srcRect b="12703" l="0" r="0" t="5703"/>
          <a:stretch/>
        </p:blipFill>
        <p:spPr>
          <a:xfrm>
            <a:off x="1081100" y="1232900"/>
            <a:ext cx="4057650" cy="1997425"/>
          </a:xfrm>
          <a:prstGeom prst="rect">
            <a:avLst/>
          </a:prstGeom>
          <a:noFill/>
          <a:ln>
            <a:noFill/>
          </a:ln>
        </p:spPr>
      </p:pic>
      <p:sp>
        <p:nvSpPr>
          <p:cNvPr id="131" name="Google Shape;131;p21"/>
          <p:cNvSpPr txBox="1"/>
          <p:nvPr/>
        </p:nvSpPr>
        <p:spPr>
          <a:xfrm>
            <a:off x="1035425" y="832700"/>
            <a:ext cx="414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Link snow pit variables and tuning parameters</a:t>
            </a:r>
            <a:endParaRPr>
              <a:latin typeface="Roboto"/>
              <a:ea typeface="Roboto"/>
              <a:cs typeface="Roboto"/>
              <a:sym typeface="Roboto"/>
            </a:endParaRPr>
          </a:p>
        </p:txBody>
      </p:sp>
      <p:sp>
        <p:nvSpPr>
          <p:cNvPr id="132" name="Google Shape;132;p21"/>
          <p:cNvSpPr txBox="1"/>
          <p:nvPr/>
        </p:nvSpPr>
        <p:spPr>
          <a:xfrm>
            <a:off x="3669450" y="3292175"/>
            <a:ext cx="4419000" cy="2943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1200"/>
              </a:spcAft>
              <a:buNone/>
            </a:pPr>
            <a:r>
              <a:rPr lang="en" sz="750">
                <a:solidFill>
                  <a:srgbClr val="333333"/>
                </a:solidFill>
                <a:highlight>
                  <a:schemeClr val="lt1"/>
                </a:highlight>
              </a:rPr>
              <a:t>Source: </a:t>
            </a:r>
            <a:r>
              <a:rPr lang="en" sz="750">
                <a:solidFill>
                  <a:srgbClr val="333333"/>
                </a:solidFill>
                <a:highlight>
                  <a:schemeClr val="lt1"/>
                </a:highlight>
              </a:rPr>
              <a:t>W. Chang et al. (2014)</a:t>
            </a:r>
            <a:endParaRPr/>
          </a:p>
        </p:txBody>
      </p:sp>
      <p:sp>
        <p:nvSpPr>
          <p:cNvPr id="133" name="Google Shape;133;p21"/>
          <p:cNvSpPr txBox="1"/>
          <p:nvPr/>
        </p:nvSpPr>
        <p:spPr>
          <a:xfrm>
            <a:off x="146125" y="3542700"/>
            <a:ext cx="54663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Roboto"/>
                <a:ea typeface="Roboto"/>
                <a:cs typeface="Roboto"/>
                <a:sym typeface="Roboto"/>
              </a:rPr>
              <a:t>Regressions used on all extracted pit layers =&gt; pits ready for DMRT runs</a:t>
            </a:r>
            <a:endParaRPr sz="1700">
              <a:latin typeface="Roboto"/>
              <a:ea typeface="Roboto"/>
              <a:cs typeface="Roboto"/>
              <a:sym typeface="Roboto"/>
            </a:endParaRPr>
          </a:p>
          <a:p>
            <a:pPr indent="0" lvl="0" marL="0" rtl="0" algn="l">
              <a:spcBef>
                <a:spcPts val="0"/>
              </a:spcBef>
              <a:spcAft>
                <a:spcPts val="0"/>
              </a:spcAft>
              <a:buNone/>
            </a:pPr>
            <a:r>
              <a:t/>
            </a:r>
            <a:endParaRPr sz="1700">
              <a:latin typeface="Roboto"/>
              <a:ea typeface="Roboto"/>
              <a:cs typeface="Roboto"/>
              <a:sym typeface="Roboto"/>
            </a:endParaRPr>
          </a:p>
          <a:p>
            <a:pPr indent="0" lvl="0" marL="0" rtl="0" algn="l">
              <a:spcBef>
                <a:spcPts val="0"/>
              </a:spcBef>
              <a:spcAft>
                <a:spcPts val="0"/>
              </a:spcAft>
              <a:buNone/>
            </a:pPr>
            <a:r>
              <a:rPr lang="en" sz="1700">
                <a:latin typeface="Roboto"/>
                <a:ea typeface="Roboto"/>
                <a:cs typeface="Roboto"/>
                <a:sym typeface="Roboto"/>
              </a:rPr>
              <a:t>Future work: Run DMRT to check if extrapolation tuning parameters is possible</a:t>
            </a:r>
            <a:endParaRPr sz="1700">
              <a:latin typeface="Roboto"/>
              <a:ea typeface="Roboto"/>
              <a:cs typeface="Roboto"/>
              <a:sym typeface="Roboto"/>
            </a:endParaRPr>
          </a:p>
          <a:p>
            <a:pPr indent="0" lvl="0" marL="0" rtl="0" algn="l">
              <a:spcBef>
                <a:spcPts val="0"/>
              </a:spcBef>
              <a:spcAft>
                <a:spcPts val="0"/>
              </a:spcAft>
              <a:buNone/>
            </a:pPr>
            <a:r>
              <a:t/>
            </a:r>
            <a:endParaRPr sz="700">
              <a:latin typeface="Roboto"/>
              <a:ea typeface="Roboto"/>
              <a:cs typeface="Roboto"/>
              <a:sym typeface="Roboto"/>
            </a:endParaRPr>
          </a:p>
        </p:txBody>
      </p:sp>
      <p:pic>
        <p:nvPicPr>
          <p:cNvPr id="134" name="Google Shape;134;p21"/>
          <p:cNvPicPr preferRelativeResize="0"/>
          <p:nvPr/>
        </p:nvPicPr>
        <p:blipFill rotWithShape="1">
          <a:blip r:embed="rId5">
            <a:alphaModFix/>
          </a:blip>
          <a:srcRect b="30271" l="31696" r="30357" t="22817"/>
          <a:stretch/>
        </p:blipFill>
        <p:spPr>
          <a:xfrm>
            <a:off x="6101400" y="3027734"/>
            <a:ext cx="3042598" cy="211576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